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sldIdLst>
    <p:sldId id="256" r:id="rId2"/>
    <p:sldId id="257" r:id="rId3"/>
    <p:sldId id="271" r:id="rId4"/>
    <p:sldId id="258" r:id="rId5"/>
    <p:sldId id="259" r:id="rId6"/>
    <p:sldId id="272" r:id="rId7"/>
    <p:sldId id="273" r:id="rId8"/>
    <p:sldId id="274" r:id="rId9"/>
    <p:sldId id="275" r:id="rId10"/>
    <p:sldId id="276" r:id="rId11"/>
    <p:sldId id="278" r:id="rId12"/>
    <p:sldId id="279" r:id="rId13"/>
    <p:sldId id="280" r:id="rId14"/>
    <p:sldId id="281" r:id="rId15"/>
    <p:sldId id="282" r:id="rId16"/>
    <p:sldId id="283" r:id="rId17"/>
    <p:sldId id="284" r:id="rId18"/>
    <p:sldId id="285" r:id="rId19"/>
    <p:sldId id="286" r:id="rId20"/>
    <p:sldId id="287" r:id="rId21"/>
    <p:sldId id="326" r:id="rId22"/>
    <p:sldId id="288" r:id="rId23"/>
    <p:sldId id="289" r:id="rId24"/>
    <p:sldId id="290" r:id="rId25"/>
    <p:sldId id="291" r:id="rId26"/>
    <p:sldId id="292" r:id="rId27"/>
    <p:sldId id="293" r:id="rId28"/>
    <p:sldId id="294" r:id="rId29"/>
    <p:sldId id="295" r:id="rId30"/>
    <p:sldId id="327" r:id="rId31"/>
    <p:sldId id="296" r:id="rId32"/>
    <p:sldId id="328"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29" r:id="rId52"/>
    <p:sldId id="316" r:id="rId53"/>
    <p:sldId id="317" r:id="rId54"/>
    <p:sldId id="318" r:id="rId55"/>
    <p:sldId id="319" r:id="rId56"/>
    <p:sldId id="320" r:id="rId57"/>
    <p:sldId id="321" r:id="rId58"/>
    <p:sldId id="322" r:id="rId59"/>
    <p:sldId id="323" r:id="rId60"/>
    <p:sldId id="324" r:id="rId61"/>
    <p:sldId id="325" r:id="rId62"/>
    <p:sldId id="270" r:id="rId6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76"/>
    <p:restoredTop sz="94720"/>
  </p:normalViewPr>
  <p:slideViewPr>
    <p:cSldViewPr snapToGrid="0" snapToObjects="1">
      <p:cViewPr varScale="1">
        <p:scale>
          <a:sx n="210" d="100"/>
          <a:sy n="210" d="100"/>
        </p:scale>
        <p:origin x="112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dgm:spPr>
        <a:solidFill>
          <a:schemeClr val="accent1">
            <a:lumMod val="75000"/>
          </a:schemeClr>
        </a:solidFill>
        <a:ln>
          <a:solidFill>
            <a:schemeClr val="accent3">
              <a:lumMod val="75000"/>
            </a:schemeClr>
          </a:solidFill>
        </a:ln>
      </dgm:spPr>
      <dgm:t>
        <a:bodyPr/>
        <a:lstStyle/>
        <a:p>
          <a:r>
            <a:rPr lang="de-DE"/>
            <a:t>1)</a:t>
          </a:r>
        </a:p>
      </dgm:t>
    </dgm:pt>
    <dgm:pt modelId="{66B2BBD5-EBD4-2543-8EEF-107AB7281E65}" type="parTrans" cxnId="{DA6F3FE4-7FB5-274F-9EA1-15A50BCE5D16}">
      <dgm:prSet/>
      <dgm:spPr/>
      <dgm:t>
        <a:bodyPr/>
        <a:lstStyle/>
        <a:p>
          <a:endParaRPr lang="de-DE"/>
        </a:p>
      </dgm:t>
    </dgm:pt>
    <dgm:pt modelId="{C95C682A-D541-A645-B82D-98CAFA53F8D5}" type="sibTrans" cxnId="{DA6F3FE4-7FB5-274F-9EA1-15A50BCE5D16}">
      <dgm:prSet/>
      <dgm:spPr/>
      <dgm:t>
        <a:bodyPr/>
        <a:lstStyle/>
        <a:p>
          <a:endParaRPr lang="de-DE"/>
        </a:p>
      </dgm:t>
    </dgm:pt>
    <dgm:pt modelId="{BCE3A0FE-1B4E-B14E-9BD0-B072401CB14E}">
      <dgm:prSet phldrT="[Text]"/>
      <dgm:spPr>
        <a:ln>
          <a:solidFill>
            <a:schemeClr val="accent3">
              <a:lumMod val="75000"/>
            </a:schemeClr>
          </a:solidFill>
        </a:ln>
      </dgm:spPr>
      <dgm:t>
        <a:bodyPr/>
        <a:lstStyle/>
        <a:p>
          <a:pPr>
            <a:buClrTx/>
            <a:buSzTx/>
            <a:buFont typeface="Arial" panose="020B0604020202020204" pitchFamily="34" charset="0"/>
            <a:buChar char="•"/>
          </a:pPr>
          <a:r>
            <a:rPr lang="de-DE" b="1" dirty="0"/>
            <a:t>Physikalischer Teil</a:t>
          </a:r>
        </a:p>
      </dgm:t>
    </dgm:pt>
    <dgm:pt modelId="{B5D86D41-8FFE-224C-A34B-5F01A12C774A}" type="parTrans" cxnId="{4F2DF897-A8DA-7548-B70C-40B3A3D0A55B}">
      <dgm:prSet/>
      <dgm:spPr/>
      <dgm:t>
        <a:bodyPr/>
        <a:lstStyle/>
        <a:p>
          <a:endParaRPr lang="de-DE"/>
        </a:p>
      </dgm:t>
    </dgm:pt>
    <dgm:pt modelId="{D4D56112-D4E4-5244-8AB6-DCFD94FE25B6}" type="sibTrans" cxnId="{4F2DF897-A8DA-7548-B70C-40B3A3D0A55B}">
      <dgm:prSet/>
      <dgm:spPr/>
      <dgm:t>
        <a:bodyPr/>
        <a:lstStyle/>
        <a:p>
          <a:endParaRPr lang="de-DE"/>
        </a:p>
      </dgm:t>
    </dgm:pt>
    <dgm:pt modelId="{FDFDD18C-F03F-6F42-968E-A6EDB6D889CA}">
      <dgm:prSet phldrT="[Text]"/>
      <dgm:spPr>
        <a:solidFill>
          <a:schemeClr val="accent1">
            <a:lumMod val="75000"/>
          </a:schemeClr>
        </a:solidFill>
        <a:ln>
          <a:solidFill>
            <a:schemeClr val="accent3">
              <a:lumMod val="75000"/>
            </a:schemeClr>
          </a:solidFill>
        </a:ln>
      </dgm:spPr>
      <dgm:t>
        <a:bodyPr/>
        <a:lstStyle/>
        <a:p>
          <a:r>
            <a:rPr lang="de-DE"/>
            <a:t>2)</a:t>
          </a:r>
        </a:p>
      </dgm:t>
    </dgm:pt>
    <dgm:pt modelId="{AEC0536D-3640-394D-9243-1D1450808F78}" type="parTrans" cxnId="{3C1A39A8-9CC6-144D-9B2A-47B51DAFA3A3}">
      <dgm:prSet/>
      <dgm:spPr/>
      <dgm:t>
        <a:bodyPr/>
        <a:lstStyle/>
        <a:p>
          <a:endParaRPr lang="de-DE"/>
        </a:p>
      </dgm:t>
    </dgm:pt>
    <dgm:pt modelId="{A1A473BC-C4FF-A34C-B30E-EFD161AE3D59}" type="sibTrans" cxnId="{3C1A39A8-9CC6-144D-9B2A-47B51DAFA3A3}">
      <dgm:prSet/>
      <dgm:spPr/>
      <dgm:t>
        <a:bodyPr/>
        <a:lstStyle/>
        <a:p>
          <a:endParaRPr lang="de-DE"/>
        </a:p>
      </dgm:t>
    </dgm:pt>
    <dgm:pt modelId="{A86FC702-5B40-6F4F-9847-330243FDB706}">
      <dgm:prSet phldrT="[Text]"/>
      <dgm:spPr>
        <a:ln>
          <a:solidFill>
            <a:schemeClr val="accent3">
              <a:lumMod val="75000"/>
            </a:schemeClr>
          </a:solidFill>
        </a:ln>
      </dgm:spPr>
      <dgm:t>
        <a:bodyPr/>
        <a:lstStyle/>
        <a:p>
          <a:pPr>
            <a:buClrTx/>
            <a:buSzTx/>
            <a:buFont typeface="Arial" panose="020B0604020202020204" pitchFamily="34" charset="0"/>
            <a:buChar char="•"/>
          </a:pPr>
          <a:r>
            <a:rPr lang="de-DE" dirty="0"/>
            <a:t>Verifikationsmethoden</a:t>
          </a:r>
        </a:p>
      </dgm:t>
    </dgm:pt>
    <dgm:pt modelId="{60E04FCF-6B4C-7C4F-A41B-8FB723710006}" type="parTrans" cxnId="{C04A23D4-9229-1D41-9D4F-C5659002FE6A}">
      <dgm:prSet/>
      <dgm:spPr/>
      <dgm:t>
        <a:bodyPr/>
        <a:lstStyle/>
        <a:p>
          <a:endParaRPr lang="de-DE"/>
        </a:p>
      </dgm:t>
    </dgm:pt>
    <dgm:pt modelId="{A5C40B70-0A28-A64E-B998-B0F753BE8723}" type="sibTrans" cxnId="{C04A23D4-9229-1D41-9D4F-C5659002FE6A}">
      <dgm:prSet/>
      <dgm:spPr/>
      <dgm:t>
        <a:bodyPr/>
        <a:lstStyle/>
        <a:p>
          <a:endParaRPr lang="de-DE"/>
        </a:p>
      </dgm:t>
    </dgm:pt>
    <dgm:pt modelId="{017B5EE8-94F7-7741-BD9D-2587ABED1CCE}">
      <dgm:prSet phldrT="[Text]"/>
      <dgm:spPr>
        <a:solidFill>
          <a:schemeClr val="accent1">
            <a:lumMod val="75000"/>
          </a:schemeClr>
        </a:solidFill>
        <a:ln>
          <a:solidFill>
            <a:schemeClr val="accent3">
              <a:lumMod val="75000"/>
            </a:schemeClr>
          </a:solidFill>
        </a:ln>
      </dgm:spPr>
      <dgm:t>
        <a:bodyPr/>
        <a:lstStyle/>
        <a:p>
          <a:r>
            <a:rPr lang="de-DE"/>
            <a:t>3)</a:t>
          </a:r>
        </a:p>
      </dgm:t>
    </dgm:pt>
    <dgm:pt modelId="{BECAE003-4861-4145-B910-5ABDB6D06E5E}" type="parTrans" cxnId="{B20D72D6-D993-D849-AACF-0E0F2D38FA6B}">
      <dgm:prSet/>
      <dgm:spPr/>
      <dgm:t>
        <a:bodyPr/>
        <a:lstStyle/>
        <a:p>
          <a:endParaRPr lang="de-DE"/>
        </a:p>
      </dgm:t>
    </dgm:pt>
    <dgm:pt modelId="{D941694F-8791-FA48-B60B-D966AE72CD94}" type="sibTrans" cxnId="{B20D72D6-D993-D849-AACF-0E0F2D38FA6B}">
      <dgm:prSet/>
      <dgm:spPr/>
      <dgm:t>
        <a:bodyPr/>
        <a:lstStyle/>
        <a:p>
          <a:endParaRPr lang="de-DE"/>
        </a:p>
      </dgm:t>
    </dgm:pt>
    <dgm:pt modelId="{CC17A5D7-BC36-A644-852D-915235F5E489}">
      <dgm:prSet phldrT="[Text]"/>
      <dgm:spPr>
        <a:ln>
          <a:solidFill>
            <a:schemeClr val="accent3">
              <a:lumMod val="75000"/>
            </a:schemeClr>
          </a:solidFill>
        </a:ln>
      </dgm:spPr>
      <dgm:t>
        <a:bodyPr/>
        <a:lstStyle/>
        <a:p>
          <a:r>
            <a:rPr lang="de-DE" dirty="0"/>
            <a:t>Python Teil</a:t>
          </a:r>
        </a:p>
      </dgm:t>
    </dgm:pt>
    <dgm:pt modelId="{5AB961BC-FB28-E74D-B381-6A292083A0E0}" type="parTrans" cxnId="{61ACCFB5-9305-B14B-86F9-BB83AE823893}">
      <dgm:prSet/>
      <dgm:spPr/>
      <dgm:t>
        <a:bodyPr/>
        <a:lstStyle/>
        <a:p>
          <a:endParaRPr lang="de-DE"/>
        </a:p>
      </dgm:t>
    </dgm:pt>
    <dgm:pt modelId="{75A30ED3-B807-0444-9330-67BBD2A12A5A}" type="sibTrans" cxnId="{61ACCFB5-9305-B14B-86F9-BB83AE823893}">
      <dgm:prSet/>
      <dgm:spPr/>
      <dgm:t>
        <a:bodyPr/>
        <a:lstStyle/>
        <a:p>
          <a:endParaRPr lang="de-DE"/>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dgm:spPr>
        <a:solidFill>
          <a:schemeClr val="accent1">
            <a:lumMod val="75000"/>
          </a:schemeClr>
        </a:solidFill>
        <a:ln>
          <a:solidFill>
            <a:schemeClr val="accent3">
              <a:lumMod val="75000"/>
            </a:schemeClr>
          </a:solidFill>
        </a:ln>
      </dgm:spPr>
      <dgm:t>
        <a:bodyPr/>
        <a:lstStyle/>
        <a:p>
          <a:r>
            <a:rPr lang="de-DE"/>
            <a:t>1)</a:t>
          </a:r>
        </a:p>
      </dgm:t>
    </dgm:pt>
    <dgm:pt modelId="{66B2BBD5-EBD4-2543-8EEF-107AB7281E65}" type="parTrans" cxnId="{DA6F3FE4-7FB5-274F-9EA1-15A50BCE5D16}">
      <dgm:prSet/>
      <dgm:spPr/>
      <dgm:t>
        <a:bodyPr/>
        <a:lstStyle/>
        <a:p>
          <a:endParaRPr lang="de-DE"/>
        </a:p>
      </dgm:t>
    </dgm:pt>
    <dgm:pt modelId="{C95C682A-D541-A645-B82D-98CAFA53F8D5}" type="sibTrans" cxnId="{DA6F3FE4-7FB5-274F-9EA1-15A50BCE5D16}">
      <dgm:prSet/>
      <dgm:spPr/>
      <dgm:t>
        <a:bodyPr/>
        <a:lstStyle/>
        <a:p>
          <a:endParaRPr lang="de-DE"/>
        </a:p>
      </dgm:t>
    </dgm:pt>
    <dgm:pt modelId="{BCE3A0FE-1B4E-B14E-9BD0-B072401CB14E}">
      <dgm:prSet phldrT="[Text]"/>
      <dgm:spPr>
        <a:ln>
          <a:solidFill>
            <a:schemeClr val="accent3">
              <a:lumMod val="75000"/>
            </a:schemeClr>
          </a:solidFill>
        </a:ln>
      </dgm:spPr>
      <dgm:t>
        <a:bodyPr/>
        <a:lstStyle/>
        <a:p>
          <a:pPr>
            <a:buClrTx/>
            <a:buSzTx/>
            <a:buFont typeface="Arial" panose="020B0604020202020204" pitchFamily="34" charset="0"/>
            <a:buChar char="•"/>
          </a:pPr>
          <a:r>
            <a:rPr lang="de-DE" b="0" dirty="0"/>
            <a:t>Physikalischer Teil</a:t>
          </a:r>
        </a:p>
      </dgm:t>
    </dgm:pt>
    <dgm:pt modelId="{B5D86D41-8FFE-224C-A34B-5F01A12C774A}" type="parTrans" cxnId="{4F2DF897-A8DA-7548-B70C-40B3A3D0A55B}">
      <dgm:prSet/>
      <dgm:spPr/>
      <dgm:t>
        <a:bodyPr/>
        <a:lstStyle/>
        <a:p>
          <a:endParaRPr lang="de-DE"/>
        </a:p>
      </dgm:t>
    </dgm:pt>
    <dgm:pt modelId="{D4D56112-D4E4-5244-8AB6-DCFD94FE25B6}" type="sibTrans" cxnId="{4F2DF897-A8DA-7548-B70C-40B3A3D0A55B}">
      <dgm:prSet/>
      <dgm:spPr/>
      <dgm:t>
        <a:bodyPr/>
        <a:lstStyle/>
        <a:p>
          <a:endParaRPr lang="de-DE"/>
        </a:p>
      </dgm:t>
    </dgm:pt>
    <dgm:pt modelId="{FDFDD18C-F03F-6F42-968E-A6EDB6D889CA}">
      <dgm:prSet phldrT="[Text]"/>
      <dgm:spPr>
        <a:solidFill>
          <a:schemeClr val="accent1">
            <a:lumMod val="75000"/>
          </a:schemeClr>
        </a:solidFill>
        <a:ln>
          <a:solidFill>
            <a:schemeClr val="accent3">
              <a:lumMod val="75000"/>
            </a:schemeClr>
          </a:solidFill>
        </a:ln>
      </dgm:spPr>
      <dgm:t>
        <a:bodyPr/>
        <a:lstStyle/>
        <a:p>
          <a:r>
            <a:rPr lang="de-DE"/>
            <a:t>2)</a:t>
          </a:r>
        </a:p>
      </dgm:t>
    </dgm:pt>
    <dgm:pt modelId="{AEC0536D-3640-394D-9243-1D1450808F78}" type="parTrans" cxnId="{3C1A39A8-9CC6-144D-9B2A-47B51DAFA3A3}">
      <dgm:prSet/>
      <dgm:spPr/>
      <dgm:t>
        <a:bodyPr/>
        <a:lstStyle/>
        <a:p>
          <a:endParaRPr lang="de-DE"/>
        </a:p>
      </dgm:t>
    </dgm:pt>
    <dgm:pt modelId="{A1A473BC-C4FF-A34C-B30E-EFD161AE3D59}" type="sibTrans" cxnId="{3C1A39A8-9CC6-144D-9B2A-47B51DAFA3A3}">
      <dgm:prSet/>
      <dgm:spPr/>
      <dgm:t>
        <a:bodyPr/>
        <a:lstStyle/>
        <a:p>
          <a:endParaRPr lang="de-DE"/>
        </a:p>
      </dgm:t>
    </dgm:pt>
    <dgm:pt modelId="{A86FC702-5B40-6F4F-9847-330243FDB706}">
      <dgm:prSet phldrT="[Text]"/>
      <dgm:spPr>
        <a:ln>
          <a:solidFill>
            <a:schemeClr val="accent3">
              <a:lumMod val="75000"/>
            </a:schemeClr>
          </a:solidFill>
        </a:ln>
      </dgm:spPr>
      <dgm:t>
        <a:bodyPr/>
        <a:lstStyle/>
        <a:p>
          <a:pPr>
            <a:buClrTx/>
            <a:buSzTx/>
            <a:buFont typeface="Arial" panose="020B0604020202020204" pitchFamily="34" charset="0"/>
            <a:buChar char="•"/>
          </a:pPr>
          <a:r>
            <a:rPr lang="de-DE" b="1" dirty="0"/>
            <a:t>Verifikationsmethoden</a:t>
          </a:r>
        </a:p>
      </dgm:t>
    </dgm:pt>
    <dgm:pt modelId="{60E04FCF-6B4C-7C4F-A41B-8FB723710006}" type="parTrans" cxnId="{C04A23D4-9229-1D41-9D4F-C5659002FE6A}">
      <dgm:prSet/>
      <dgm:spPr/>
      <dgm:t>
        <a:bodyPr/>
        <a:lstStyle/>
        <a:p>
          <a:endParaRPr lang="de-DE"/>
        </a:p>
      </dgm:t>
    </dgm:pt>
    <dgm:pt modelId="{A5C40B70-0A28-A64E-B998-B0F753BE8723}" type="sibTrans" cxnId="{C04A23D4-9229-1D41-9D4F-C5659002FE6A}">
      <dgm:prSet/>
      <dgm:spPr/>
      <dgm:t>
        <a:bodyPr/>
        <a:lstStyle/>
        <a:p>
          <a:endParaRPr lang="de-DE"/>
        </a:p>
      </dgm:t>
    </dgm:pt>
    <dgm:pt modelId="{017B5EE8-94F7-7741-BD9D-2587ABED1CCE}">
      <dgm:prSet phldrT="[Text]"/>
      <dgm:spPr>
        <a:solidFill>
          <a:schemeClr val="accent1">
            <a:lumMod val="75000"/>
          </a:schemeClr>
        </a:solidFill>
        <a:ln>
          <a:solidFill>
            <a:schemeClr val="accent3">
              <a:lumMod val="75000"/>
            </a:schemeClr>
          </a:solidFill>
        </a:ln>
      </dgm:spPr>
      <dgm:t>
        <a:bodyPr/>
        <a:lstStyle/>
        <a:p>
          <a:r>
            <a:rPr lang="de-DE"/>
            <a:t>3)</a:t>
          </a:r>
        </a:p>
      </dgm:t>
    </dgm:pt>
    <dgm:pt modelId="{BECAE003-4861-4145-B910-5ABDB6D06E5E}" type="parTrans" cxnId="{B20D72D6-D993-D849-AACF-0E0F2D38FA6B}">
      <dgm:prSet/>
      <dgm:spPr/>
      <dgm:t>
        <a:bodyPr/>
        <a:lstStyle/>
        <a:p>
          <a:endParaRPr lang="de-DE"/>
        </a:p>
      </dgm:t>
    </dgm:pt>
    <dgm:pt modelId="{D941694F-8791-FA48-B60B-D966AE72CD94}" type="sibTrans" cxnId="{B20D72D6-D993-D849-AACF-0E0F2D38FA6B}">
      <dgm:prSet/>
      <dgm:spPr/>
      <dgm:t>
        <a:bodyPr/>
        <a:lstStyle/>
        <a:p>
          <a:endParaRPr lang="de-DE"/>
        </a:p>
      </dgm:t>
    </dgm:pt>
    <dgm:pt modelId="{CC17A5D7-BC36-A644-852D-915235F5E489}">
      <dgm:prSet phldrT="[Text]"/>
      <dgm:spPr>
        <a:ln>
          <a:solidFill>
            <a:schemeClr val="accent3">
              <a:lumMod val="75000"/>
            </a:schemeClr>
          </a:solidFill>
        </a:ln>
      </dgm:spPr>
      <dgm:t>
        <a:bodyPr/>
        <a:lstStyle/>
        <a:p>
          <a:r>
            <a:rPr lang="de-DE" dirty="0"/>
            <a:t>Python Teil</a:t>
          </a:r>
        </a:p>
      </dgm:t>
    </dgm:pt>
    <dgm:pt modelId="{5AB961BC-FB28-E74D-B381-6A292083A0E0}" type="parTrans" cxnId="{61ACCFB5-9305-B14B-86F9-BB83AE823893}">
      <dgm:prSet/>
      <dgm:spPr/>
      <dgm:t>
        <a:bodyPr/>
        <a:lstStyle/>
        <a:p>
          <a:endParaRPr lang="de-DE"/>
        </a:p>
      </dgm:t>
    </dgm:pt>
    <dgm:pt modelId="{75A30ED3-B807-0444-9330-67BBD2A12A5A}" type="sibTrans" cxnId="{61ACCFB5-9305-B14B-86F9-BB83AE823893}">
      <dgm:prSet/>
      <dgm:spPr/>
      <dgm:t>
        <a:bodyPr/>
        <a:lstStyle/>
        <a:p>
          <a:endParaRPr lang="de-DE"/>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dgm:spPr>
        <a:solidFill>
          <a:schemeClr val="accent1">
            <a:lumMod val="75000"/>
          </a:schemeClr>
        </a:solidFill>
        <a:ln>
          <a:solidFill>
            <a:schemeClr val="accent3">
              <a:lumMod val="75000"/>
            </a:schemeClr>
          </a:solidFill>
        </a:ln>
      </dgm:spPr>
      <dgm:t>
        <a:bodyPr/>
        <a:lstStyle/>
        <a:p>
          <a:r>
            <a:rPr lang="de-DE"/>
            <a:t>1)</a:t>
          </a:r>
        </a:p>
      </dgm:t>
    </dgm:pt>
    <dgm:pt modelId="{66B2BBD5-EBD4-2543-8EEF-107AB7281E65}" type="parTrans" cxnId="{DA6F3FE4-7FB5-274F-9EA1-15A50BCE5D16}">
      <dgm:prSet/>
      <dgm:spPr/>
      <dgm:t>
        <a:bodyPr/>
        <a:lstStyle/>
        <a:p>
          <a:endParaRPr lang="de-DE"/>
        </a:p>
      </dgm:t>
    </dgm:pt>
    <dgm:pt modelId="{C95C682A-D541-A645-B82D-98CAFA53F8D5}" type="sibTrans" cxnId="{DA6F3FE4-7FB5-274F-9EA1-15A50BCE5D16}">
      <dgm:prSet/>
      <dgm:spPr/>
      <dgm:t>
        <a:bodyPr/>
        <a:lstStyle/>
        <a:p>
          <a:endParaRPr lang="de-DE"/>
        </a:p>
      </dgm:t>
    </dgm:pt>
    <dgm:pt modelId="{BCE3A0FE-1B4E-B14E-9BD0-B072401CB14E}">
      <dgm:prSet phldrT="[Text]"/>
      <dgm:spPr>
        <a:ln>
          <a:solidFill>
            <a:schemeClr val="accent3">
              <a:lumMod val="75000"/>
            </a:schemeClr>
          </a:solidFill>
        </a:ln>
      </dgm:spPr>
      <dgm:t>
        <a:bodyPr/>
        <a:lstStyle/>
        <a:p>
          <a:pPr>
            <a:buClrTx/>
            <a:buSzTx/>
            <a:buFont typeface="Arial" panose="020B0604020202020204" pitchFamily="34" charset="0"/>
            <a:buChar char="•"/>
          </a:pPr>
          <a:r>
            <a:rPr lang="de-DE" b="0" dirty="0"/>
            <a:t>Physikalischer Teil</a:t>
          </a:r>
        </a:p>
      </dgm:t>
    </dgm:pt>
    <dgm:pt modelId="{B5D86D41-8FFE-224C-A34B-5F01A12C774A}" type="parTrans" cxnId="{4F2DF897-A8DA-7548-B70C-40B3A3D0A55B}">
      <dgm:prSet/>
      <dgm:spPr/>
      <dgm:t>
        <a:bodyPr/>
        <a:lstStyle/>
        <a:p>
          <a:endParaRPr lang="de-DE"/>
        </a:p>
      </dgm:t>
    </dgm:pt>
    <dgm:pt modelId="{D4D56112-D4E4-5244-8AB6-DCFD94FE25B6}" type="sibTrans" cxnId="{4F2DF897-A8DA-7548-B70C-40B3A3D0A55B}">
      <dgm:prSet/>
      <dgm:spPr/>
      <dgm:t>
        <a:bodyPr/>
        <a:lstStyle/>
        <a:p>
          <a:endParaRPr lang="de-DE"/>
        </a:p>
      </dgm:t>
    </dgm:pt>
    <dgm:pt modelId="{FDFDD18C-F03F-6F42-968E-A6EDB6D889CA}">
      <dgm:prSet phldrT="[Text]"/>
      <dgm:spPr>
        <a:solidFill>
          <a:schemeClr val="accent1">
            <a:lumMod val="75000"/>
          </a:schemeClr>
        </a:solidFill>
        <a:ln>
          <a:solidFill>
            <a:schemeClr val="accent3">
              <a:lumMod val="75000"/>
            </a:schemeClr>
          </a:solidFill>
        </a:ln>
      </dgm:spPr>
      <dgm:t>
        <a:bodyPr/>
        <a:lstStyle/>
        <a:p>
          <a:r>
            <a:rPr lang="de-DE"/>
            <a:t>2)</a:t>
          </a:r>
        </a:p>
      </dgm:t>
    </dgm:pt>
    <dgm:pt modelId="{AEC0536D-3640-394D-9243-1D1450808F78}" type="parTrans" cxnId="{3C1A39A8-9CC6-144D-9B2A-47B51DAFA3A3}">
      <dgm:prSet/>
      <dgm:spPr/>
      <dgm:t>
        <a:bodyPr/>
        <a:lstStyle/>
        <a:p>
          <a:endParaRPr lang="de-DE"/>
        </a:p>
      </dgm:t>
    </dgm:pt>
    <dgm:pt modelId="{A1A473BC-C4FF-A34C-B30E-EFD161AE3D59}" type="sibTrans" cxnId="{3C1A39A8-9CC6-144D-9B2A-47B51DAFA3A3}">
      <dgm:prSet/>
      <dgm:spPr/>
      <dgm:t>
        <a:bodyPr/>
        <a:lstStyle/>
        <a:p>
          <a:endParaRPr lang="de-DE"/>
        </a:p>
      </dgm:t>
    </dgm:pt>
    <dgm:pt modelId="{A86FC702-5B40-6F4F-9847-330243FDB706}">
      <dgm:prSet phldrT="[Text]"/>
      <dgm:spPr>
        <a:ln>
          <a:solidFill>
            <a:schemeClr val="accent3">
              <a:lumMod val="75000"/>
            </a:schemeClr>
          </a:solidFill>
        </a:ln>
      </dgm:spPr>
      <dgm:t>
        <a:bodyPr/>
        <a:lstStyle/>
        <a:p>
          <a:pPr>
            <a:buClrTx/>
            <a:buSzTx/>
            <a:buFont typeface="Arial" panose="020B0604020202020204" pitchFamily="34" charset="0"/>
            <a:buChar char="•"/>
          </a:pPr>
          <a:r>
            <a:rPr lang="de-DE" b="0" dirty="0"/>
            <a:t>Verifikationsmethoden</a:t>
          </a:r>
        </a:p>
      </dgm:t>
    </dgm:pt>
    <dgm:pt modelId="{60E04FCF-6B4C-7C4F-A41B-8FB723710006}" type="parTrans" cxnId="{C04A23D4-9229-1D41-9D4F-C5659002FE6A}">
      <dgm:prSet/>
      <dgm:spPr/>
      <dgm:t>
        <a:bodyPr/>
        <a:lstStyle/>
        <a:p>
          <a:endParaRPr lang="de-DE"/>
        </a:p>
      </dgm:t>
    </dgm:pt>
    <dgm:pt modelId="{A5C40B70-0A28-A64E-B998-B0F753BE8723}" type="sibTrans" cxnId="{C04A23D4-9229-1D41-9D4F-C5659002FE6A}">
      <dgm:prSet/>
      <dgm:spPr/>
      <dgm:t>
        <a:bodyPr/>
        <a:lstStyle/>
        <a:p>
          <a:endParaRPr lang="de-DE"/>
        </a:p>
      </dgm:t>
    </dgm:pt>
    <dgm:pt modelId="{017B5EE8-94F7-7741-BD9D-2587ABED1CCE}">
      <dgm:prSet phldrT="[Text]"/>
      <dgm:spPr>
        <a:solidFill>
          <a:schemeClr val="accent1">
            <a:lumMod val="75000"/>
          </a:schemeClr>
        </a:solidFill>
        <a:ln>
          <a:solidFill>
            <a:schemeClr val="accent3">
              <a:lumMod val="75000"/>
            </a:schemeClr>
          </a:solidFill>
        </a:ln>
      </dgm:spPr>
      <dgm:t>
        <a:bodyPr/>
        <a:lstStyle/>
        <a:p>
          <a:r>
            <a:rPr lang="de-DE"/>
            <a:t>3)</a:t>
          </a:r>
        </a:p>
      </dgm:t>
    </dgm:pt>
    <dgm:pt modelId="{BECAE003-4861-4145-B910-5ABDB6D06E5E}" type="parTrans" cxnId="{B20D72D6-D993-D849-AACF-0E0F2D38FA6B}">
      <dgm:prSet/>
      <dgm:spPr/>
      <dgm:t>
        <a:bodyPr/>
        <a:lstStyle/>
        <a:p>
          <a:endParaRPr lang="de-DE"/>
        </a:p>
      </dgm:t>
    </dgm:pt>
    <dgm:pt modelId="{D941694F-8791-FA48-B60B-D966AE72CD94}" type="sibTrans" cxnId="{B20D72D6-D993-D849-AACF-0E0F2D38FA6B}">
      <dgm:prSet/>
      <dgm:spPr/>
      <dgm:t>
        <a:bodyPr/>
        <a:lstStyle/>
        <a:p>
          <a:endParaRPr lang="de-DE"/>
        </a:p>
      </dgm:t>
    </dgm:pt>
    <dgm:pt modelId="{CC17A5D7-BC36-A644-852D-915235F5E489}">
      <dgm:prSet phldrT="[Text]"/>
      <dgm:spPr>
        <a:ln>
          <a:solidFill>
            <a:schemeClr val="accent3">
              <a:lumMod val="75000"/>
            </a:schemeClr>
          </a:solidFill>
        </a:ln>
      </dgm:spPr>
      <dgm:t>
        <a:bodyPr/>
        <a:lstStyle/>
        <a:p>
          <a:r>
            <a:rPr lang="de-DE" b="1" dirty="0"/>
            <a:t>Python Teil</a:t>
          </a:r>
        </a:p>
      </dgm:t>
    </dgm:pt>
    <dgm:pt modelId="{5AB961BC-FB28-E74D-B381-6A292083A0E0}" type="parTrans" cxnId="{61ACCFB5-9305-B14B-86F9-BB83AE823893}">
      <dgm:prSet/>
      <dgm:spPr/>
      <dgm:t>
        <a:bodyPr/>
        <a:lstStyle/>
        <a:p>
          <a:endParaRPr lang="de-DE"/>
        </a:p>
      </dgm:t>
    </dgm:pt>
    <dgm:pt modelId="{75A30ED3-B807-0444-9330-67BBD2A12A5A}" type="sibTrans" cxnId="{61ACCFB5-9305-B14B-86F9-BB83AE823893}">
      <dgm:prSet/>
      <dgm:spPr/>
      <dgm:t>
        <a:bodyPr/>
        <a:lstStyle/>
        <a:p>
          <a:endParaRPr lang="de-DE"/>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dgm:spPr>
        <a:solidFill>
          <a:schemeClr val="accent1">
            <a:lumMod val="75000"/>
          </a:schemeClr>
        </a:solidFill>
        <a:ln>
          <a:solidFill>
            <a:schemeClr val="accent3">
              <a:lumMod val="75000"/>
            </a:schemeClr>
          </a:solidFill>
        </a:ln>
      </dgm:spPr>
      <dgm:t>
        <a:bodyPr/>
        <a:lstStyle/>
        <a:p>
          <a:r>
            <a:rPr lang="de-DE"/>
            <a:t>1)</a:t>
          </a:r>
        </a:p>
      </dgm:t>
    </dgm:pt>
    <dgm:pt modelId="{66B2BBD5-EBD4-2543-8EEF-107AB7281E65}" type="parTrans" cxnId="{DA6F3FE4-7FB5-274F-9EA1-15A50BCE5D16}">
      <dgm:prSet/>
      <dgm:spPr/>
      <dgm:t>
        <a:bodyPr/>
        <a:lstStyle/>
        <a:p>
          <a:endParaRPr lang="de-DE"/>
        </a:p>
      </dgm:t>
    </dgm:pt>
    <dgm:pt modelId="{C95C682A-D541-A645-B82D-98CAFA53F8D5}" type="sibTrans" cxnId="{DA6F3FE4-7FB5-274F-9EA1-15A50BCE5D16}">
      <dgm:prSet/>
      <dgm:spPr/>
      <dgm:t>
        <a:bodyPr/>
        <a:lstStyle/>
        <a:p>
          <a:endParaRPr lang="de-DE"/>
        </a:p>
      </dgm:t>
    </dgm:pt>
    <dgm:pt modelId="{BCE3A0FE-1B4E-B14E-9BD0-B072401CB14E}">
      <dgm:prSet phldrT="[Text]"/>
      <dgm:spPr>
        <a:ln>
          <a:solidFill>
            <a:schemeClr val="accent3">
              <a:lumMod val="75000"/>
            </a:schemeClr>
          </a:solidFill>
        </a:ln>
      </dgm:spPr>
      <dgm:t>
        <a:bodyPr/>
        <a:lstStyle/>
        <a:p>
          <a:pPr>
            <a:buClrTx/>
            <a:buSzTx/>
            <a:buFont typeface="Arial" panose="020B0604020202020204" pitchFamily="34" charset="0"/>
            <a:buChar char="•"/>
          </a:pPr>
          <a:r>
            <a:rPr lang="de-DE" b="0" dirty="0"/>
            <a:t>Physikalischer Teil</a:t>
          </a:r>
        </a:p>
      </dgm:t>
    </dgm:pt>
    <dgm:pt modelId="{B5D86D41-8FFE-224C-A34B-5F01A12C774A}" type="parTrans" cxnId="{4F2DF897-A8DA-7548-B70C-40B3A3D0A55B}">
      <dgm:prSet/>
      <dgm:spPr/>
      <dgm:t>
        <a:bodyPr/>
        <a:lstStyle/>
        <a:p>
          <a:endParaRPr lang="de-DE"/>
        </a:p>
      </dgm:t>
    </dgm:pt>
    <dgm:pt modelId="{D4D56112-D4E4-5244-8AB6-DCFD94FE25B6}" type="sibTrans" cxnId="{4F2DF897-A8DA-7548-B70C-40B3A3D0A55B}">
      <dgm:prSet/>
      <dgm:spPr/>
      <dgm:t>
        <a:bodyPr/>
        <a:lstStyle/>
        <a:p>
          <a:endParaRPr lang="de-DE"/>
        </a:p>
      </dgm:t>
    </dgm:pt>
    <dgm:pt modelId="{FDFDD18C-F03F-6F42-968E-A6EDB6D889CA}">
      <dgm:prSet phldrT="[Text]"/>
      <dgm:spPr>
        <a:solidFill>
          <a:schemeClr val="accent1">
            <a:lumMod val="75000"/>
          </a:schemeClr>
        </a:solidFill>
        <a:ln>
          <a:solidFill>
            <a:schemeClr val="accent3">
              <a:lumMod val="75000"/>
            </a:schemeClr>
          </a:solidFill>
        </a:ln>
      </dgm:spPr>
      <dgm:t>
        <a:bodyPr/>
        <a:lstStyle/>
        <a:p>
          <a:r>
            <a:rPr lang="de-DE"/>
            <a:t>2)</a:t>
          </a:r>
        </a:p>
      </dgm:t>
    </dgm:pt>
    <dgm:pt modelId="{AEC0536D-3640-394D-9243-1D1450808F78}" type="parTrans" cxnId="{3C1A39A8-9CC6-144D-9B2A-47B51DAFA3A3}">
      <dgm:prSet/>
      <dgm:spPr/>
      <dgm:t>
        <a:bodyPr/>
        <a:lstStyle/>
        <a:p>
          <a:endParaRPr lang="de-DE"/>
        </a:p>
      </dgm:t>
    </dgm:pt>
    <dgm:pt modelId="{A1A473BC-C4FF-A34C-B30E-EFD161AE3D59}" type="sibTrans" cxnId="{3C1A39A8-9CC6-144D-9B2A-47B51DAFA3A3}">
      <dgm:prSet/>
      <dgm:spPr/>
      <dgm:t>
        <a:bodyPr/>
        <a:lstStyle/>
        <a:p>
          <a:endParaRPr lang="de-DE"/>
        </a:p>
      </dgm:t>
    </dgm:pt>
    <dgm:pt modelId="{A86FC702-5B40-6F4F-9847-330243FDB706}">
      <dgm:prSet phldrT="[Text]"/>
      <dgm:spPr>
        <a:ln>
          <a:solidFill>
            <a:schemeClr val="accent3">
              <a:lumMod val="75000"/>
            </a:schemeClr>
          </a:solidFill>
        </a:ln>
      </dgm:spPr>
      <dgm:t>
        <a:bodyPr/>
        <a:lstStyle/>
        <a:p>
          <a:pPr>
            <a:buClrTx/>
            <a:buSzTx/>
            <a:buFont typeface="Arial" panose="020B0604020202020204" pitchFamily="34" charset="0"/>
            <a:buChar char="•"/>
          </a:pPr>
          <a:r>
            <a:rPr lang="de-DE" b="0" dirty="0"/>
            <a:t>Verifikationsmethoden</a:t>
          </a:r>
        </a:p>
      </dgm:t>
    </dgm:pt>
    <dgm:pt modelId="{60E04FCF-6B4C-7C4F-A41B-8FB723710006}" type="parTrans" cxnId="{C04A23D4-9229-1D41-9D4F-C5659002FE6A}">
      <dgm:prSet/>
      <dgm:spPr/>
      <dgm:t>
        <a:bodyPr/>
        <a:lstStyle/>
        <a:p>
          <a:endParaRPr lang="de-DE"/>
        </a:p>
      </dgm:t>
    </dgm:pt>
    <dgm:pt modelId="{A5C40B70-0A28-A64E-B998-B0F753BE8723}" type="sibTrans" cxnId="{C04A23D4-9229-1D41-9D4F-C5659002FE6A}">
      <dgm:prSet/>
      <dgm:spPr/>
      <dgm:t>
        <a:bodyPr/>
        <a:lstStyle/>
        <a:p>
          <a:endParaRPr lang="de-DE"/>
        </a:p>
      </dgm:t>
    </dgm:pt>
    <dgm:pt modelId="{017B5EE8-94F7-7741-BD9D-2587ABED1CCE}">
      <dgm:prSet phldrT="[Text]"/>
      <dgm:spPr>
        <a:solidFill>
          <a:schemeClr val="accent1">
            <a:lumMod val="75000"/>
          </a:schemeClr>
        </a:solidFill>
        <a:ln>
          <a:solidFill>
            <a:schemeClr val="accent3">
              <a:lumMod val="75000"/>
            </a:schemeClr>
          </a:solidFill>
        </a:ln>
      </dgm:spPr>
      <dgm:t>
        <a:bodyPr/>
        <a:lstStyle/>
        <a:p>
          <a:r>
            <a:rPr lang="de-DE"/>
            <a:t>3)</a:t>
          </a:r>
        </a:p>
      </dgm:t>
    </dgm:pt>
    <dgm:pt modelId="{BECAE003-4861-4145-B910-5ABDB6D06E5E}" type="parTrans" cxnId="{B20D72D6-D993-D849-AACF-0E0F2D38FA6B}">
      <dgm:prSet/>
      <dgm:spPr/>
      <dgm:t>
        <a:bodyPr/>
        <a:lstStyle/>
        <a:p>
          <a:endParaRPr lang="de-DE"/>
        </a:p>
      </dgm:t>
    </dgm:pt>
    <dgm:pt modelId="{D941694F-8791-FA48-B60B-D966AE72CD94}" type="sibTrans" cxnId="{B20D72D6-D993-D849-AACF-0E0F2D38FA6B}">
      <dgm:prSet/>
      <dgm:spPr/>
      <dgm:t>
        <a:bodyPr/>
        <a:lstStyle/>
        <a:p>
          <a:endParaRPr lang="de-DE"/>
        </a:p>
      </dgm:t>
    </dgm:pt>
    <dgm:pt modelId="{CC17A5D7-BC36-A644-852D-915235F5E489}">
      <dgm:prSet phldrT="[Text]"/>
      <dgm:spPr>
        <a:ln>
          <a:solidFill>
            <a:schemeClr val="accent3">
              <a:lumMod val="75000"/>
            </a:schemeClr>
          </a:solidFill>
        </a:ln>
      </dgm:spPr>
      <dgm:t>
        <a:bodyPr/>
        <a:lstStyle/>
        <a:p>
          <a:r>
            <a:rPr lang="de-DE" b="1" dirty="0"/>
            <a:t>Python Teil</a:t>
          </a:r>
        </a:p>
      </dgm:t>
    </dgm:pt>
    <dgm:pt modelId="{5AB961BC-FB28-E74D-B381-6A292083A0E0}" type="parTrans" cxnId="{61ACCFB5-9305-B14B-86F9-BB83AE823893}">
      <dgm:prSet/>
      <dgm:spPr/>
      <dgm:t>
        <a:bodyPr/>
        <a:lstStyle/>
        <a:p>
          <a:endParaRPr lang="de-DE"/>
        </a:p>
      </dgm:t>
    </dgm:pt>
    <dgm:pt modelId="{75A30ED3-B807-0444-9330-67BBD2A12A5A}" type="sibTrans" cxnId="{61ACCFB5-9305-B14B-86F9-BB83AE823893}">
      <dgm:prSet/>
      <dgm:spPr/>
      <dgm:t>
        <a:bodyPr/>
        <a:lstStyle/>
        <a:p>
          <a:endParaRPr lang="de-DE"/>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Tx/>
            <a:buSzTx/>
            <a:buFont typeface="Arial" panose="020B0604020202020204" pitchFamily="34" charset="0"/>
            <a:buChar char="•"/>
          </a:pPr>
          <a:r>
            <a:rPr lang="de-DE" sz="2600" b="1" kern="1200" dirty="0"/>
            <a:t>Physikalischer Teil</a:t>
          </a:r>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Tx/>
            <a:buSzTx/>
            <a:buFont typeface="Arial" panose="020B0604020202020204" pitchFamily="34" charset="0"/>
            <a:buChar char="•"/>
          </a:pPr>
          <a:r>
            <a:rPr lang="de-DE" sz="2600" kern="1200" dirty="0"/>
            <a:t>Verifikationsmethoden</a:t>
          </a:r>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de-DE" sz="2600" kern="1200" dirty="0"/>
            <a:t>Python Teil</a:t>
          </a:r>
        </a:p>
      </dsp:txBody>
      <dsp:txXfrm rot="-5400000">
        <a:off x="1039018" y="2625605"/>
        <a:ext cx="5009883" cy="870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lrTx/>
            <a:buSzTx/>
            <a:buFont typeface="Arial" panose="020B0604020202020204" pitchFamily="34" charset="0"/>
            <a:buChar char="•"/>
          </a:pPr>
          <a:r>
            <a:rPr lang="de-DE" sz="2500" b="0" kern="1200" dirty="0"/>
            <a:t>Physikalischer Teil</a:t>
          </a:r>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lrTx/>
            <a:buSzTx/>
            <a:buFont typeface="Arial" panose="020B0604020202020204" pitchFamily="34" charset="0"/>
            <a:buChar char="•"/>
          </a:pPr>
          <a:r>
            <a:rPr lang="de-DE" sz="2500" b="1" kern="1200" dirty="0"/>
            <a:t>Verifikationsmethoden</a:t>
          </a:r>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de-DE" sz="2500" kern="1200" dirty="0"/>
            <a:t>Python Teil</a:t>
          </a:r>
        </a:p>
      </dsp:txBody>
      <dsp:txXfrm rot="-5400000">
        <a:off x="1039018" y="2625605"/>
        <a:ext cx="5009883" cy="870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Tx/>
            <a:buSzTx/>
            <a:buFont typeface="Arial" panose="020B0604020202020204" pitchFamily="34" charset="0"/>
            <a:buChar char="•"/>
          </a:pPr>
          <a:r>
            <a:rPr lang="de-DE" sz="2600" b="0" kern="1200" dirty="0"/>
            <a:t>Physikalischer Teil</a:t>
          </a:r>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Tx/>
            <a:buSzTx/>
            <a:buFont typeface="Arial" panose="020B0604020202020204" pitchFamily="34" charset="0"/>
            <a:buChar char="•"/>
          </a:pPr>
          <a:r>
            <a:rPr lang="de-DE" sz="2600" b="0" kern="1200" dirty="0"/>
            <a:t>Verifikationsmethoden</a:t>
          </a:r>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de-DE" sz="2600" b="1" kern="1200" dirty="0"/>
            <a:t>Python Teil</a:t>
          </a:r>
        </a:p>
      </dsp:txBody>
      <dsp:txXfrm rot="-5400000">
        <a:off x="1039018" y="2625605"/>
        <a:ext cx="5009883" cy="870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Tx/>
            <a:buSzTx/>
            <a:buFont typeface="Arial" panose="020B0604020202020204" pitchFamily="34" charset="0"/>
            <a:buChar char="•"/>
          </a:pPr>
          <a:r>
            <a:rPr lang="de-DE" sz="2600" b="0" kern="1200" dirty="0"/>
            <a:t>Physikalischer Teil</a:t>
          </a:r>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Tx/>
            <a:buSzTx/>
            <a:buFont typeface="Arial" panose="020B0604020202020204" pitchFamily="34" charset="0"/>
            <a:buChar char="•"/>
          </a:pPr>
          <a:r>
            <a:rPr lang="de-DE" sz="2600" b="0" kern="1200" dirty="0"/>
            <a:t>Verifikationsmethoden</a:t>
          </a:r>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de-DE" sz="29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de-DE" sz="2600" b="1" kern="1200" dirty="0"/>
            <a:t>Python Teil</a:t>
          </a:r>
        </a:p>
      </dsp:txBody>
      <dsp:txXfrm rot="-5400000">
        <a:off x="1039018" y="2625605"/>
        <a:ext cx="5009883"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4892F-E077-3444-BA44-B68188BF6393}" type="datetimeFigureOut">
              <a:rPr lang="de-DE" smtClean="0"/>
              <a:t>01.07.22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05081-2AC4-7340-BADE-30078F7942C5}" type="slidenum">
              <a:rPr lang="de-DE" smtClean="0"/>
              <a:t>‹Nr.›</a:t>
            </a:fld>
            <a:endParaRPr lang="de-DE"/>
          </a:p>
        </p:txBody>
      </p:sp>
    </p:spTree>
    <p:extLst>
      <p:ext uri="{BB962C8B-B14F-4D97-AF65-F5344CB8AC3E}">
        <p14:creationId xmlns:p14="http://schemas.microsoft.com/office/powerpoint/2010/main" val="35276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BF05081-2AC4-7340-BADE-30078F7942C5}" type="slidenum">
              <a:rPr lang="de-DE" smtClean="0"/>
              <a:t>1</a:t>
            </a:fld>
            <a:endParaRPr lang="de-DE"/>
          </a:p>
        </p:txBody>
      </p:sp>
    </p:spTree>
    <p:extLst>
      <p:ext uri="{BB962C8B-B14F-4D97-AF65-F5344CB8AC3E}">
        <p14:creationId xmlns:p14="http://schemas.microsoft.com/office/powerpoint/2010/main" val="973892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BF05081-2AC4-7340-BADE-30078F7942C5}" type="slidenum">
              <a:rPr lang="de-DE" smtClean="0"/>
              <a:t>3</a:t>
            </a:fld>
            <a:endParaRPr lang="de-DE"/>
          </a:p>
        </p:txBody>
      </p:sp>
    </p:spTree>
    <p:extLst>
      <p:ext uri="{BB962C8B-B14F-4D97-AF65-F5344CB8AC3E}">
        <p14:creationId xmlns:p14="http://schemas.microsoft.com/office/powerpoint/2010/main" val="175668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79913E-6AAF-3643-9C18-4BD86FB6762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4C1B572-7FF4-6C4B-9369-960227AE76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A73637D-5FCD-FD43-A422-9DCBF9C1409B}"/>
              </a:ext>
            </a:extLst>
          </p:cNvPr>
          <p:cNvSpPr>
            <a:spLocks noGrp="1"/>
          </p:cNvSpPr>
          <p:nvPr>
            <p:ph type="dt" sz="half" idx="10"/>
          </p:nvPr>
        </p:nvSpPr>
        <p:spPr/>
        <p:txBody>
          <a:bodyPr/>
          <a:lstStyle/>
          <a:p>
            <a:fld id="{9296049E-4AAD-6C42-81DF-C63F602E6FCA}" type="datetime1">
              <a:rPr lang="de-DE" smtClean="0"/>
              <a:t>01.07.22</a:t>
            </a:fld>
            <a:endParaRPr lang="de-DE"/>
          </a:p>
        </p:txBody>
      </p:sp>
      <p:sp>
        <p:nvSpPr>
          <p:cNvPr id="5" name="Fußzeilenplatzhalter 4">
            <a:extLst>
              <a:ext uri="{FF2B5EF4-FFF2-40B4-BE49-F238E27FC236}">
                <a16:creationId xmlns:a16="http://schemas.microsoft.com/office/drawing/2014/main" id="{5A2AAC4F-15DF-BB46-98DF-8C72A2F3988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E48ECD7-07CA-F249-BD95-278586B0AA99}"/>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181045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A9B33-9AC1-154F-931D-7FD81353AFD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5A7407B-89F1-F948-A215-87722961041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729CAE-D8E7-874A-B00F-5039BC57106E}"/>
              </a:ext>
            </a:extLst>
          </p:cNvPr>
          <p:cNvSpPr>
            <a:spLocks noGrp="1"/>
          </p:cNvSpPr>
          <p:nvPr>
            <p:ph type="dt" sz="half" idx="10"/>
          </p:nvPr>
        </p:nvSpPr>
        <p:spPr/>
        <p:txBody>
          <a:bodyPr/>
          <a:lstStyle/>
          <a:p>
            <a:fld id="{2DDC6DC6-E5B0-CD4C-85E7-5D6DD7053DE1}" type="datetime1">
              <a:rPr lang="de-DE" smtClean="0"/>
              <a:t>01.07.22</a:t>
            </a:fld>
            <a:endParaRPr lang="de-DE"/>
          </a:p>
        </p:txBody>
      </p:sp>
      <p:sp>
        <p:nvSpPr>
          <p:cNvPr id="5" name="Fußzeilenplatzhalter 4">
            <a:extLst>
              <a:ext uri="{FF2B5EF4-FFF2-40B4-BE49-F238E27FC236}">
                <a16:creationId xmlns:a16="http://schemas.microsoft.com/office/drawing/2014/main" id="{2C2F9588-7533-C242-9CE8-D17A45BEFBB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FD6EC1A-E811-A842-9C44-B519C881705D}"/>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344472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3D218D3-7A83-0F4F-840F-ACF100E1CA4A}"/>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45D60F8-EB92-D14D-8103-69D5EF241C5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7BF71C1-E1DC-5E41-A6B1-784FFA76A9CA}"/>
              </a:ext>
            </a:extLst>
          </p:cNvPr>
          <p:cNvSpPr>
            <a:spLocks noGrp="1"/>
          </p:cNvSpPr>
          <p:nvPr>
            <p:ph type="dt" sz="half" idx="10"/>
          </p:nvPr>
        </p:nvSpPr>
        <p:spPr/>
        <p:txBody>
          <a:bodyPr/>
          <a:lstStyle/>
          <a:p>
            <a:fld id="{222B9057-7BEC-D64A-8E77-4D75B7A1138C}" type="datetime1">
              <a:rPr lang="de-DE" smtClean="0"/>
              <a:t>01.07.22</a:t>
            </a:fld>
            <a:endParaRPr lang="de-DE"/>
          </a:p>
        </p:txBody>
      </p:sp>
      <p:sp>
        <p:nvSpPr>
          <p:cNvPr id="5" name="Fußzeilenplatzhalter 4">
            <a:extLst>
              <a:ext uri="{FF2B5EF4-FFF2-40B4-BE49-F238E27FC236}">
                <a16:creationId xmlns:a16="http://schemas.microsoft.com/office/drawing/2014/main" id="{780434FB-325F-4A42-B1D0-C318932D38A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7374725-97F5-5B4B-BF75-60B9F024138D}"/>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150232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F5481C-DFD3-144C-9B0C-F523866722E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68632EF-EF45-4B47-9889-2F58F8E3031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1D2BAE1-9500-4641-8B8A-1119B454DD6F}"/>
              </a:ext>
            </a:extLst>
          </p:cNvPr>
          <p:cNvSpPr>
            <a:spLocks noGrp="1"/>
          </p:cNvSpPr>
          <p:nvPr>
            <p:ph type="dt" sz="half" idx="10"/>
          </p:nvPr>
        </p:nvSpPr>
        <p:spPr/>
        <p:txBody>
          <a:bodyPr/>
          <a:lstStyle/>
          <a:p>
            <a:fld id="{D8DBAD75-34EC-9947-BC28-CD4C1E12B9C9}" type="datetime1">
              <a:rPr lang="de-DE" smtClean="0"/>
              <a:t>01.07.22</a:t>
            </a:fld>
            <a:endParaRPr lang="de-DE"/>
          </a:p>
        </p:txBody>
      </p:sp>
      <p:sp>
        <p:nvSpPr>
          <p:cNvPr id="5" name="Fußzeilenplatzhalter 4">
            <a:extLst>
              <a:ext uri="{FF2B5EF4-FFF2-40B4-BE49-F238E27FC236}">
                <a16:creationId xmlns:a16="http://schemas.microsoft.com/office/drawing/2014/main" id="{808C4720-12D7-F04B-AA9B-E0881EDD474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51FE0D-9A8F-4144-BC5C-065686123762}"/>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1751954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94644C-B70B-844C-8A8E-67C920A5833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340E8BAD-280A-1147-A349-E094C85905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4783CD4-BCE0-F04D-A5C0-112F54C6AB9D}"/>
              </a:ext>
            </a:extLst>
          </p:cNvPr>
          <p:cNvSpPr>
            <a:spLocks noGrp="1"/>
          </p:cNvSpPr>
          <p:nvPr>
            <p:ph type="dt" sz="half" idx="10"/>
          </p:nvPr>
        </p:nvSpPr>
        <p:spPr/>
        <p:txBody>
          <a:bodyPr/>
          <a:lstStyle/>
          <a:p>
            <a:fld id="{0131EEB4-85B7-7F46-82C8-2874F3FB2BEA}" type="datetime1">
              <a:rPr lang="de-DE" smtClean="0"/>
              <a:t>01.07.22</a:t>
            </a:fld>
            <a:endParaRPr lang="de-DE"/>
          </a:p>
        </p:txBody>
      </p:sp>
      <p:sp>
        <p:nvSpPr>
          <p:cNvPr id="5" name="Fußzeilenplatzhalter 4">
            <a:extLst>
              <a:ext uri="{FF2B5EF4-FFF2-40B4-BE49-F238E27FC236}">
                <a16:creationId xmlns:a16="http://schemas.microsoft.com/office/drawing/2014/main" id="{E876B7ED-E040-DA47-BC82-46CFAC213C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1847EC5-D56E-9143-A27A-5DBB32EAE84A}"/>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3540507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BD109-8246-6D46-8AE2-7084484F5A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203EBE-1355-CF44-BFDA-04597E1EFC7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FB24775-FC2A-104D-A3CC-2F4CD014BB7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C4D1582-5960-4E42-8268-F047E4F90B97}"/>
              </a:ext>
            </a:extLst>
          </p:cNvPr>
          <p:cNvSpPr>
            <a:spLocks noGrp="1"/>
          </p:cNvSpPr>
          <p:nvPr>
            <p:ph type="dt" sz="half" idx="10"/>
          </p:nvPr>
        </p:nvSpPr>
        <p:spPr/>
        <p:txBody>
          <a:bodyPr/>
          <a:lstStyle/>
          <a:p>
            <a:fld id="{4CAB2609-B1D7-9548-A579-E2E2AE23EFC4}" type="datetime1">
              <a:rPr lang="de-DE" smtClean="0"/>
              <a:t>01.07.22</a:t>
            </a:fld>
            <a:endParaRPr lang="de-DE"/>
          </a:p>
        </p:txBody>
      </p:sp>
      <p:sp>
        <p:nvSpPr>
          <p:cNvPr id="6" name="Fußzeilenplatzhalter 5">
            <a:extLst>
              <a:ext uri="{FF2B5EF4-FFF2-40B4-BE49-F238E27FC236}">
                <a16:creationId xmlns:a16="http://schemas.microsoft.com/office/drawing/2014/main" id="{DFB72744-F562-F748-94D4-C94F0F2EEC8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49D226-B44A-3A44-BAB1-976B8696AD63}"/>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202760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E38C9E-67F8-784C-BB51-D22D782B059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46F32F3-EAB7-A44F-91D2-F2E143836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1835AE2-7167-664D-B01E-76A30A6E308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9B9E955-C17C-1C44-9250-FA3F00B37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C5E2AD5-2EE1-7443-BE3C-289802A3186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475C62D-7598-C04D-A980-FCE369C1C6D9}"/>
              </a:ext>
            </a:extLst>
          </p:cNvPr>
          <p:cNvSpPr>
            <a:spLocks noGrp="1"/>
          </p:cNvSpPr>
          <p:nvPr>
            <p:ph type="dt" sz="half" idx="10"/>
          </p:nvPr>
        </p:nvSpPr>
        <p:spPr/>
        <p:txBody>
          <a:bodyPr/>
          <a:lstStyle/>
          <a:p>
            <a:fld id="{24EE99EC-B56A-354D-A678-B375F5C5A0BD}" type="datetime1">
              <a:rPr lang="de-DE" smtClean="0"/>
              <a:t>01.07.22</a:t>
            </a:fld>
            <a:endParaRPr lang="de-DE"/>
          </a:p>
        </p:txBody>
      </p:sp>
      <p:sp>
        <p:nvSpPr>
          <p:cNvPr id="8" name="Fußzeilenplatzhalter 7">
            <a:extLst>
              <a:ext uri="{FF2B5EF4-FFF2-40B4-BE49-F238E27FC236}">
                <a16:creationId xmlns:a16="http://schemas.microsoft.com/office/drawing/2014/main" id="{8F6386F2-1410-3541-A6F1-6F57FA2E5C8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3A75BFE-B92E-6E49-A1C1-5F3A8B525764}"/>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805134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4ECB9-BA7D-0E4A-9C2E-FF02AAA15EA4}"/>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A9337F8-C77D-2D47-915C-E1A4F2CF464D}"/>
              </a:ext>
            </a:extLst>
          </p:cNvPr>
          <p:cNvSpPr>
            <a:spLocks noGrp="1"/>
          </p:cNvSpPr>
          <p:nvPr>
            <p:ph type="dt" sz="half" idx="10"/>
          </p:nvPr>
        </p:nvSpPr>
        <p:spPr/>
        <p:txBody>
          <a:bodyPr/>
          <a:lstStyle/>
          <a:p>
            <a:fld id="{7A956FCC-97DF-5F47-9DFF-0A55282A198A}" type="datetime1">
              <a:rPr lang="de-DE" smtClean="0"/>
              <a:t>01.07.22</a:t>
            </a:fld>
            <a:endParaRPr lang="de-DE"/>
          </a:p>
        </p:txBody>
      </p:sp>
      <p:sp>
        <p:nvSpPr>
          <p:cNvPr id="4" name="Fußzeilenplatzhalter 3">
            <a:extLst>
              <a:ext uri="{FF2B5EF4-FFF2-40B4-BE49-F238E27FC236}">
                <a16:creationId xmlns:a16="http://schemas.microsoft.com/office/drawing/2014/main" id="{01525B06-1202-F74C-9231-3C84739ACC1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37DECEE-4886-404F-AD70-BB0ED423EF45}"/>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88767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25EFCE9-B031-014C-BA8B-048A97006B86}"/>
              </a:ext>
            </a:extLst>
          </p:cNvPr>
          <p:cNvSpPr>
            <a:spLocks noGrp="1"/>
          </p:cNvSpPr>
          <p:nvPr>
            <p:ph type="dt" sz="half" idx="10"/>
          </p:nvPr>
        </p:nvSpPr>
        <p:spPr/>
        <p:txBody>
          <a:bodyPr/>
          <a:lstStyle/>
          <a:p>
            <a:fld id="{5DDE2391-676E-1A42-8AB4-4D1587B6CA3E}" type="datetime1">
              <a:rPr lang="de-DE" smtClean="0"/>
              <a:t>01.07.22</a:t>
            </a:fld>
            <a:endParaRPr lang="de-DE"/>
          </a:p>
        </p:txBody>
      </p:sp>
      <p:sp>
        <p:nvSpPr>
          <p:cNvPr id="3" name="Fußzeilenplatzhalter 2">
            <a:extLst>
              <a:ext uri="{FF2B5EF4-FFF2-40B4-BE49-F238E27FC236}">
                <a16:creationId xmlns:a16="http://schemas.microsoft.com/office/drawing/2014/main" id="{6C36EFC6-7B64-B944-B418-60A0414FE3E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27152A37-7B91-2F4A-A612-768B16A385C7}"/>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230234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1B2DE5-7DBD-EB49-96C2-13721C04BB5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7D571EE-A434-434C-9391-2274EFA19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AEBA60E-CA11-5F4F-A750-B354F3669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24817D0-7C12-B745-BF91-07C4885807DE}"/>
              </a:ext>
            </a:extLst>
          </p:cNvPr>
          <p:cNvSpPr>
            <a:spLocks noGrp="1"/>
          </p:cNvSpPr>
          <p:nvPr>
            <p:ph type="dt" sz="half" idx="10"/>
          </p:nvPr>
        </p:nvSpPr>
        <p:spPr/>
        <p:txBody>
          <a:bodyPr/>
          <a:lstStyle/>
          <a:p>
            <a:fld id="{E3CC6C8C-EEA0-344A-A004-F1F57941A90A}" type="datetime1">
              <a:rPr lang="de-DE" smtClean="0"/>
              <a:t>01.07.22</a:t>
            </a:fld>
            <a:endParaRPr lang="de-DE"/>
          </a:p>
        </p:txBody>
      </p:sp>
      <p:sp>
        <p:nvSpPr>
          <p:cNvPr id="6" name="Fußzeilenplatzhalter 5">
            <a:extLst>
              <a:ext uri="{FF2B5EF4-FFF2-40B4-BE49-F238E27FC236}">
                <a16:creationId xmlns:a16="http://schemas.microsoft.com/office/drawing/2014/main" id="{DAA1DDCE-A54D-FC46-9200-6925D798245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DD60B30-31E4-1142-80EB-14252029F83C}"/>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261096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A0314E-3DFD-244D-A042-CD7DCEF8A22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DDA8C09-2C23-804E-B2FA-69011795A2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B74C910-1945-B149-B64A-ABA58260A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D6C80CB-22D7-8B4F-BC84-29B7F92B5F4C}"/>
              </a:ext>
            </a:extLst>
          </p:cNvPr>
          <p:cNvSpPr>
            <a:spLocks noGrp="1"/>
          </p:cNvSpPr>
          <p:nvPr>
            <p:ph type="dt" sz="half" idx="10"/>
          </p:nvPr>
        </p:nvSpPr>
        <p:spPr/>
        <p:txBody>
          <a:bodyPr/>
          <a:lstStyle/>
          <a:p>
            <a:fld id="{3E3C38A3-09DF-6A45-A1A9-4A78598DAC0E}" type="datetime1">
              <a:rPr lang="de-DE" smtClean="0"/>
              <a:t>01.07.22</a:t>
            </a:fld>
            <a:endParaRPr lang="de-DE"/>
          </a:p>
        </p:txBody>
      </p:sp>
      <p:sp>
        <p:nvSpPr>
          <p:cNvPr id="6" name="Fußzeilenplatzhalter 5">
            <a:extLst>
              <a:ext uri="{FF2B5EF4-FFF2-40B4-BE49-F238E27FC236}">
                <a16:creationId xmlns:a16="http://schemas.microsoft.com/office/drawing/2014/main" id="{2724032E-4ED9-3543-8F15-A52B24A18CC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C57865E-F624-5E4A-859F-D9FFE3351135}"/>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367019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DCAD6E-D5CE-BB48-9A3E-AEBA7F024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07930B1-2A9A-4A46-9B44-A088E086C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B71764-F11B-CF4A-9597-48F73F206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2DC0C-D75F-1647-9955-1176A3F40CF7}" type="datetime1">
              <a:rPr lang="de-DE" smtClean="0"/>
              <a:t>01.07.22</a:t>
            </a:fld>
            <a:endParaRPr lang="de-DE"/>
          </a:p>
        </p:txBody>
      </p:sp>
      <p:sp>
        <p:nvSpPr>
          <p:cNvPr id="5" name="Fußzeilenplatzhalter 4">
            <a:extLst>
              <a:ext uri="{FF2B5EF4-FFF2-40B4-BE49-F238E27FC236}">
                <a16:creationId xmlns:a16="http://schemas.microsoft.com/office/drawing/2014/main" id="{C0017694-03D5-BD48-9283-939EA4EB0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80A3B5F-2182-3142-A945-8CC6A0F7BD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0E9DD-8CED-2442-A2AF-DE57A08AACE1}" type="slidenum">
              <a:rPr lang="de-DE" smtClean="0"/>
              <a:t>‹Nr.›</a:t>
            </a:fld>
            <a:endParaRPr lang="de-DE"/>
          </a:p>
        </p:txBody>
      </p:sp>
    </p:spTree>
    <p:extLst>
      <p:ext uri="{BB962C8B-B14F-4D97-AF65-F5344CB8AC3E}">
        <p14:creationId xmlns:p14="http://schemas.microsoft.com/office/powerpoint/2010/main" val="213724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tiff"/><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tiff"/><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tiff"/><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tiff"/><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5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5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61.xml.rels><?xml version="1.0" encoding="UTF-8" standalone="yes"?>
<Relationships xmlns="http://schemas.openxmlformats.org/package/2006/relationships"><Relationship Id="rId8" Type="http://schemas.openxmlformats.org/officeDocument/2006/relationships/hyperlink" Target="https://i2.wp.com/blog.csiro.au/wp-content/uploads/2014/07/waves.jpg?resize=590,393&amp;ssl=1" TargetMode="External"/><Relationship Id="rId13" Type="http://schemas.openxmlformats.org/officeDocument/2006/relationships/hyperlink" Target="https://www.augederseele.de/images/phocagallery/rundflug_schlei/schleiflug_086.jpg" TargetMode="External"/><Relationship Id="rId3" Type="http://schemas.openxmlformats.org/officeDocument/2006/relationships/image" Target="../media/image2.tiff"/><Relationship Id="rId7" Type="http://schemas.openxmlformats.org/officeDocument/2006/relationships/hyperlink" Target="https://www.ndac.de/aktien-lexikon/wetterderivate/" TargetMode="External"/><Relationship Id="rId12" Type="http://schemas.openxmlformats.org/officeDocument/2006/relationships/hyperlink" Target="https://www.google.de/maps/place/Laboe/@54.4052745,10.2093423,3656m/data=!3m1!1e3!4m5!3m4!1s0x47b2f9b6ff27b807:0xa1c5182037e405c6!8m2!3d54.4022362!4d10.2255695?dcr=0"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de.extraetf.com/wissen/was-ist-ein-etc" TargetMode="External"/><Relationship Id="rId11" Type="http://schemas.openxmlformats.org/officeDocument/2006/relationships/hyperlink" Target="https://www.google.de/maps/search/Laboe+Leuchtturm/@54.4161583,10.2175985,14z?dcr=0" TargetMode="External"/><Relationship Id="rId5" Type="http://schemas.openxmlformats.org/officeDocument/2006/relationships/hyperlink" Target="https://www.finanztreff.de/wissen/rohstoffe/welche-arten-von-rohstoffen-gibt-es-und-welche-kann-man-handeln/5433" TargetMode="External"/><Relationship Id="rId10" Type="http://schemas.openxmlformats.org/officeDocument/2006/relationships/hyperlink" Target="http://player.slideplayer.com/27/9267379/data/images/img29.jpg" TargetMode="External"/><Relationship Id="rId4" Type="http://schemas.openxmlformats.org/officeDocument/2006/relationships/hyperlink" Target="https://www.tu-braunschweig.de/Medien-DB/hyku/lehre/musterloesung_kueste_i_ws14-15.pdf" TargetMode="External"/><Relationship Id="rId9" Type="http://schemas.openxmlformats.org/officeDocument/2006/relationships/hyperlink" Target="https://static8.depositphotos.com/1025592/829/v/950/depositphotos_8298154-stock-illustration-kitesurfer-silhouette.jpg" TargetMode="External"/><Relationship Id="rId14" Type="http://schemas.openxmlformats.org/officeDocument/2006/relationships/hyperlink" Target="https://de.windfinder.com/weatherforecast/kiel_leuchttur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7AE2E59-E20C-C145-9759-E2572BE92D7F}"/>
              </a:ext>
            </a:extLst>
          </p:cNvPr>
          <p:cNvPicPr>
            <a:picLocks noChangeAspect="1"/>
          </p:cNvPicPr>
          <p:nvPr/>
        </p:nvPicPr>
        <p:blipFill>
          <a:blip r:embed="rId3"/>
          <a:stretch>
            <a:fillRect/>
          </a:stretch>
        </p:blipFill>
        <p:spPr>
          <a:xfrm>
            <a:off x="0" y="0"/>
            <a:ext cx="12192000" cy="6379029"/>
          </a:xfrm>
          <a:prstGeom prst="rect">
            <a:avLst/>
          </a:prstGeom>
        </p:spPr>
      </p:pic>
      <p:sp>
        <p:nvSpPr>
          <p:cNvPr id="5" name="Rechteck 4">
            <a:extLst>
              <a:ext uri="{FF2B5EF4-FFF2-40B4-BE49-F238E27FC236}">
                <a16:creationId xmlns:a16="http://schemas.microsoft.com/office/drawing/2014/main" id="{EC970E7F-5C75-CE43-9F9D-B4041DCC1644}"/>
              </a:ext>
            </a:extLst>
          </p:cNvPr>
          <p:cNvSpPr/>
          <p:nvPr/>
        </p:nvSpPr>
        <p:spPr>
          <a:xfrm>
            <a:off x="0" y="4267200"/>
            <a:ext cx="12192000" cy="2590800"/>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 name="Grafik 5">
            <a:extLst>
              <a:ext uri="{FF2B5EF4-FFF2-40B4-BE49-F238E27FC236}">
                <a16:creationId xmlns:a16="http://schemas.microsoft.com/office/drawing/2014/main" id="{E432FB43-EB19-0B40-A783-FA85445617C2}"/>
              </a:ext>
            </a:extLst>
          </p:cNvPr>
          <p:cNvPicPr>
            <a:picLocks noChangeAspect="1"/>
          </p:cNvPicPr>
          <p:nvPr/>
        </p:nvPicPr>
        <p:blipFill>
          <a:blip r:embed="rId4"/>
          <a:stretch>
            <a:fillRect/>
          </a:stretch>
        </p:blipFill>
        <p:spPr>
          <a:xfrm>
            <a:off x="8635056" y="5106762"/>
            <a:ext cx="3186829" cy="1007835"/>
          </a:xfrm>
          <a:prstGeom prst="rect">
            <a:avLst/>
          </a:prstGeom>
        </p:spPr>
      </p:pic>
      <p:sp>
        <p:nvSpPr>
          <p:cNvPr id="8" name="Textfeld 7">
            <a:extLst>
              <a:ext uri="{FF2B5EF4-FFF2-40B4-BE49-F238E27FC236}">
                <a16:creationId xmlns:a16="http://schemas.microsoft.com/office/drawing/2014/main" id="{20BAFA35-487D-4D43-A2FB-EE90BDAFCCB9}"/>
              </a:ext>
            </a:extLst>
          </p:cNvPr>
          <p:cNvSpPr txBox="1"/>
          <p:nvPr/>
        </p:nvSpPr>
        <p:spPr>
          <a:xfrm>
            <a:off x="1066800" y="4691743"/>
            <a:ext cx="6389914" cy="1815882"/>
          </a:xfrm>
          <a:prstGeom prst="rect">
            <a:avLst/>
          </a:prstGeom>
          <a:noFill/>
        </p:spPr>
        <p:txBody>
          <a:bodyPr wrap="square" rtlCol="0">
            <a:spAutoFit/>
          </a:bodyPr>
          <a:lstStyle/>
          <a:p>
            <a:r>
              <a:rPr lang="de-DE" sz="2300" b="1" dirty="0">
                <a:latin typeface="Optima" panose="02000503060000020004" pitchFamily="2" charset="0"/>
              </a:rPr>
              <a:t>Meereswellenvorhersagesysteme und deren Verwendung in der Finanz-/Energiebranche</a:t>
            </a:r>
            <a:endParaRPr lang="de-DE" dirty="0"/>
          </a:p>
          <a:p>
            <a:r>
              <a:rPr lang="de-DE" sz="1600" b="1" dirty="0">
                <a:latin typeface="Optima" panose="02000503060000020004" pitchFamily="2" charset="0"/>
              </a:rPr>
              <a:t>Akademischer Börsenverein Bochum e. V.</a:t>
            </a:r>
          </a:p>
          <a:p>
            <a:endParaRPr lang="de-DE" dirty="0"/>
          </a:p>
          <a:p>
            <a:r>
              <a:rPr lang="de-DE" sz="1600" dirty="0">
                <a:latin typeface="Optima" panose="02000503060000020004" pitchFamily="2" charset="0"/>
              </a:rPr>
              <a:t>Robert Hennings</a:t>
            </a:r>
          </a:p>
          <a:p>
            <a:r>
              <a:rPr lang="de-DE" sz="1600" dirty="0">
                <a:latin typeface="Optima" panose="02000503060000020004" pitchFamily="2" charset="0"/>
              </a:rPr>
              <a:t>Bochum, den XX.YY.ZZZZ</a:t>
            </a:r>
          </a:p>
        </p:txBody>
      </p:sp>
      <p:pic>
        <p:nvPicPr>
          <p:cNvPr id="1026" name="Picture 2" descr="Bundesverband der Börsenvereine an deutschen Hochschulen – Wikipedia">
            <a:extLst>
              <a:ext uri="{FF2B5EF4-FFF2-40B4-BE49-F238E27FC236}">
                <a16:creationId xmlns:a16="http://schemas.microsoft.com/office/drawing/2014/main" id="{924B5DC2-372F-1E4D-88D5-238C389C8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71" y="682999"/>
            <a:ext cx="1619653" cy="107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3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10</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EA924C2-17BB-6D7B-CA77-62D869E4331E}"/>
              </a:ext>
            </a:extLst>
          </p:cNvPr>
          <p:cNvSpPr txBox="1"/>
          <p:nvPr/>
        </p:nvSpPr>
        <p:spPr>
          <a:xfrm>
            <a:off x="267030" y="1410400"/>
            <a:ext cx="3203848" cy="1477328"/>
          </a:xfrm>
          <a:prstGeom prst="rect">
            <a:avLst/>
          </a:prstGeom>
          <a:noFill/>
          <a:ln>
            <a:solidFill>
              <a:schemeClr val="accent1"/>
            </a:solidFill>
          </a:ln>
        </p:spPr>
        <p:txBody>
          <a:bodyPr wrap="square" rtlCol="0">
            <a:spAutoFit/>
          </a:bodyPr>
          <a:lstStyle/>
          <a:p>
            <a:r>
              <a:rPr lang="de-DE" b="1" u="sng" dirty="0">
                <a:latin typeface="Optima" panose="02000503060000020004" pitchFamily="2" charset="0"/>
              </a:rPr>
              <a:t>Gesuchte Daten: </a:t>
            </a:r>
            <a:endParaRPr lang="de-DE" dirty="0">
              <a:latin typeface="Optima" panose="02000503060000020004" pitchFamily="2" charset="0"/>
            </a:endParaRPr>
          </a:p>
          <a:p>
            <a:r>
              <a:rPr lang="de-DE" dirty="0">
                <a:latin typeface="Optima" panose="02000503060000020004" pitchFamily="2" charset="0"/>
              </a:rPr>
              <a:t> Wellenhöhe</a:t>
            </a:r>
          </a:p>
          <a:p>
            <a:r>
              <a:rPr lang="de-DE" dirty="0">
                <a:latin typeface="Optima" panose="02000503060000020004" pitchFamily="2" charset="0"/>
              </a:rPr>
              <a:t>Wellenperiode</a:t>
            </a:r>
          </a:p>
          <a:p>
            <a:r>
              <a:rPr lang="de-DE" dirty="0" err="1">
                <a:latin typeface="Optima" panose="02000503060000020004" pitchFamily="2" charset="0"/>
              </a:rPr>
              <a:t>Fetchlänge</a:t>
            </a:r>
            <a:r>
              <a:rPr lang="de-DE" dirty="0">
                <a:latin typeface="Optima" panose="02000503060000020004" pitchFamily="2" charset="0"/>
              </a:rPr>
              <a:t>  F (im Tiefwasser)</a:t>
            </a:r>
          </a:p>
          <a:p>
            <a:endParaRPr lang="de-DE" dirty="0">
              <a:latin typeface="Optima" panose="02000503060000020004" pitchFamily="2" charset="0"/>
            </a:endParaRPr>
          </a:p>
        </p:txBody>
      </p:sp>
      <p:grpSp>
        <p:nvGrpSpPr>
          <p:cNvPr id="12" name="Gruppieren 11">
            <a:extLst>
              <a:ext uri="{FF2B5EF4-FFF2-40B4-BE49-F238E27FC236}">
                <a16:creationId xmlns:a16="http://schemas.microsoft.com/office/drawing/2014/main" id="{0DADD384-E42A-6640-2CE3-ACE2D9F5655E}"/>
              </a:ext>
            </a:extLst>
          </p:cNvPr>
          <p:cNvGrpSpPr/>
          <p:nvPr/>
        </p:nvGrpSpPr>
        <p:grpSpPr>
          <a:xfrm>
            <a:off x="2880826" y="3341690"/>
            <a:ext cx="6049544" cy="2677656"/>
            <a:chOff x="1187624" y="3645024"/>
            <a:chExt cx="6049544" cy="2677656"/>
          </a:xfrm>
          <a:noFill/>
        </p:grpSpPr>
        <p:sp>
          <p:nvSpPr>
            <p:cNvPr id="13" name="Textfeld 12">
              <a:extLst>
                <a:ext uri="{FF2B5EF4-FFF2-40B4-BE49-F238E27FC236}">
                  <a16:creationId xmlns:a16="http://schemas.microsoft.com/office/drawing/2014/main" id="{38C7726F-BBA2-D251-4B6C-1D6F4EFB0622}"/>
                </a:ext>
              </a:extLst>
            </p:cNvPr>
            <p:cNvSpPr txBox="1"/>
            <p:nvPr/>
          </p:nvSpPr>
          <p:spPr>
            <a:xfrm>
              <a:off x="1187624" y="3645024"/>
              <a:ext cx="6048672" cy="2677656"/>
            </a:xfrm>
            <a:prstGeom prst="rect">
              <a:avLst/>
            </a:prstGeom>
            <a:grpFill/>
            <a:ln>
              <a:solidFill>
                <a:schemeClr val="accent1"/>
              </a:solidFill>
            </a:ln>
          </p:spPr>
          <p:txBody>
            <a:bodyPr wrap="square" rtlCol="0">
              <a:spAutoFit/>
            </a:bodyPr>
            <a:lstStyle/>
            <a:p>
              <a:r>
                <a:rPr lang="de-DE" sz="2400" b="1" u="sng" dirty="0">
                  <a:latin typeface="Optima" panose="02000503060000020004" pitchFamily="2" charset="0"/>
                </a:rPr>
                <a:t>1.2. Windspannungsfaktor</a:t>
              </a:r>
            </a:p>
            <a:p>
              <a:pPr marL="342900" indent="-342900">
                <a:buAutoNum type="arabicPeriod"/>
              </a:pPr>
              <a:r>
                <a:rPr lang="de-DE" dirty="0">
                  <a:latin typeface="Optima" panose="02000503060000020004" pitchFamily="2" charset="0"/>
                </a:rPr>
                <a:t>Grundformel:</a:t>
              </a:r>
            </a:p>
            <a:p>
              <a:pPr marL="342900" indent="-342900">
                <a:buAutoNum type="arabicPeriod"/>
              </a:pPr>
              <a:endParaRPr lang="de-DE" dirty="0">
                <a:latin typeface="Optima" panose="02000503060000020004" pitchFamily="2" charset="0"/>
              </a:endParaRPr>
            </a:p>
            <a:p>
              <a:pPr marL="342900" indent="-342900">
                <a:buAutoNum type="arabicPeriod"/>
              </a:pPr>
              <a:endParaRPr lang="de-DE" dirty="0">
                <a:latin typeface="Optima" panose="02000503060000020004" pitchFamily="2" charset="0"/>
              </a:endParaRPr>
            </a:p>
            <a:p>
              <a:pPr marL="342900" indent="-342900">
                <a:buAutoNum type="arabicPeriod"/>
              </a:pPr>
              <a:endParaRPr lang="de-DE" dirty="0">
                <a:latin typeface="Optima" panose="02000503060000020004" pitchFamily="2" charset="0"/>
              </a:endParaRPr>
            </a:p>
            <a:p>
              <a:pPr marL="342900" indent="-342900">
                <a:buAutoNum type="arabicPeriod"/>
              </a:pPr>
              <a:endParaRPr lang="de-DE" dirty="0">
                <a:latin typeface="Optima" panose="02000503060000020004" pitchFamily="2" charset="0"/>
              </a:endParaRPr>
            </a:p>
            <a:p>
              <a:pPr marL="342900" indent="-342900">
                <a:buAutoNum type="arabicPeriod"/>
              </a:pPr>
              <a:r>
                <a:rPr lang="de-DE" dirty="0">
                  <a:latin typeface="Optima" panose="02000503060000020004" pitchFamily="2" charset="0"/>
                </a:rPr>
                <a:t> Werte einsetzten:</a:t>
              </a:r>
            </a:p>
            <a:p>
              <a:endParaRPr lang="de-DE" b="1" u="sng" dirty="0">
                <a:latin typeface="Optima" panose="02000503060000020004" pitchFamily="2" charset="0"/>
              </a:endParaRPr>
            </a:p>
            <a:p>
              <a:endParaRPr lang="de-DE" b="1" u="sng" dirty="0">
                <a:latin typeface="Optima" panose="02000503060000020004" pitchFamily="2" charset="0"/>
              </a:endParaRPr>
            </a:p>
          </p:txBody>
        </p:sp>
        <p:grpSp>
          <p:nvGrpSpPr>
            <p:cNvPr id="14" name="Gruppieren 13">
              <a:extLst>
                <a:ext uri="{FF2B5EF4-FFF2-40B4-BE49-F238E27FC236}">
                  <a16:creationId xmlns:a16="http://schemas.microsoft.com/office/drawing/2014/main" id="{FD64F9FA-D119-D38F-65B1-7A3D718018DB}"/>
                </a:ext>
              </a:extLst>
            </p:cNvPr>
            <p:cNvGrpSpPr/>
            <p:nvPr/>
          </p:nvGrpSpPr>
          <p:grpSpPr>
            <a:xfrm>
              <a:off x="3851920" y="4077072"/>
              <a:ext cx="3385248" cy="2232248"/>
              <a:chOff x="3851920" y="4077072"/>
              <a:chExt cx="3385248" cy="2232248"/>
            </a:xfrm>
            <a:grpFill/>
          </p:grpSpPr>
          <p:pic>
            <p:nvPicPr>
              <p:cNvPr id="17" name="Picture 3">
                <a:extLst>
                  <a:ext uri="{FF2B5EF4-FFF2-40B4-BE49-F238E27FC236}">
                    <a16:creationId xmlns:a16="http://schemas.microsoft.com/office/drawing/2014/main" id="{2CF4053E-9C4C-79DD-DA25-A40C6C410179}"/>
                  </a:ext>
                </a:extLst>
              </p:cNvPr>
              <p:cNvPicPr>
                <a:picLocks noChangeAspect="1" noChangeArrowheads="1"/>
              </p:cNvPicPr>
              <p:nvPr/>
            </p:nvPicPr>
            <p:blipFill>
              <a:blip r:embed="rId4" cstate="print"/>
              <a:srcRect/>
              <a:stretch>
                <a:fillRect/>
              </a:stretch>
            </p:blipFill>
            <p:spPr bwMode="auto">
              <a:xfrm>
                <a:off x="3851920" y="5445224"/>
                <a:ext cx="3384376" cy="864096"/>
              </a:xfrm>
              <a:prstGeom prst="rect">
                <a:avLst/>
              </a:prstGeom>
              <a:grpFill/>
              <a:ln w="9525">
                <a:noFill/>
                <a:miter lim="800000"/>
                <a:headEnd/>
                <a:tailEnd/>
              </a:ln>
            </p:spPr>
          </p:pic>
          <p:grpSp>
            <p:nvGrpSpPr>
              <p:cNvPr id="18" name="Gruppieren 17">
                <a:extLst>
                  <a:ext uri="{FF2B5EF4-FFF2-40B4-BE49-F238E27FC236}">
                    <a16:creationId xmlns:a16="http://schemas.microsoft.com/office/drawing/2014/main" id="{EF2E9396-0F76-2300-2275-901A40CCFCCD}"/>
                  </a:ext>
                </a:extLst>
              </p:cNvPr>
              <p:cNvGrpSpPr/>
              <p:nvPr/>
            </p:nvGrpSpPr>
            <p:grpSpPr>
              <a:xfrm>
                <a:off x="3851920" y="4077072"/>
                <a:ext cx="3385248" cy="864096"/>
                <a:chOff x="3851920" y="4077072"/>
                <a:chExt cx="3385248" cy="864096"/>
              </a:xfrm>
              <a:grpFill/>
            </p:grpSpPr>
            <p:pic>
              <p:nvPicPr>
                <p:cNvPr id="19" name="Picture 2">
                  <a:extLst>
                    <a:ext uri="{FF2B5EF4-FFF2-40B4-BE49-F238E27FC236}">
                      <a16:creationId xmlns:a16="http://schemas.microsoft.com/office/drawing/2014/main" id="{DEE59FFA-8D38-442D-39D3-45AD84D9BDFC}"/>
                    </a:ext>
                  </a:extLst>
                </p:cNvPr>
                <p:cNvPicPr>
                  <a:picLocks noChangeAspect="1" noChangeArrowheads="1"/>
                </p:cNvPicPr>
                <p:nvPr/>
              </p:nvPicPr>
              <p:blipFill>
                <a:blip r:embed="rId5" cstate="print"/>
                <a:srcRect/>
                <a:stretch>
                  <a:fillRect/>
                </a:stretch>
              </p:blipFill>
              <p:spPr bwMode="auto">
                <a:xfrm>
                  <a:off x="3851920" y="4090020"/>
                  <a:ext cx="3385248" cy="851148"/>
                </a:xfrm>
                <a:prstGeom prst="rect">
                  <a:avLst/>
                </a:prstGeom>
                <a:grpFill/>
                <a:ln w="9525">
                  <a:noFill/>
                  <a:miter lim="800000"/>
                  <a:headEnd/>
                  <a:tailEnd/>
                </a:ln>
              </p:spPr>
            </p:pic>
            <p:sp>
              <p:nvSpPr>
                <p:cNvPr id="20" name="Rechteck 19">
                  <a:extLst>
                    <a:ext uri="{FF2B5EF4-FFF2-40B4-BE49-F238E27FC236}">
                      <a16:creationId xmlns:a16="http://schemas.microsoft.com/office/drawing/2014/main" id="{851CE025-255B-51B9-0197-4192D2F49D85}"/>
                    </a:ext>
                  </a:extLst>
                </p:cNvPr>
                <p:cNvSpPr/>
                <p:nvPr/>
              </p:nvSpPr>
              <p:spPr>
                <a:xfrm>
                  <a:off x="5796136" y="4077072"/>
                  <a:ext cx="1440160" cy="8640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tima" panose="02000503060000020004" pitchFamily="2" charset="0"/>
                  </a:endParaRPr>
                </a:p>
              </p:txBody>
            </p:sp>
          </p:grpSp>
        </p:grpSp>
      </p:grpSp>
    </p:spTree>
    <p:extLst>
      <p:ext uri="{BB962C8B-B14F-4D97-AF65-F5344CB8AC3E}">
        <p14:creationId xmlns:p14="http://schemas.microsoft.com/office/powerpoint/2010/main" val="62476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11</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Gruppieren 21">
            <a:extLst>
              <a:ext uri="{FF2B5EF4-FFF2-40B4-BE49-F238E27FC236}">
                <a16:creationId xmlns:a16="http://schemas.microsoft.com/office/drawing/2014/main" id="{C4D48731-DD21-987C-82E6-C90DF42917DD}"/>
              </a:ext>
            </a:extLst>
          </p:cNvPr>
          <p:cNvGrpSpPr/>
          <p:nvPr/>
        </p:nvGrpSpPr>
        <p:grpSpPr>
          <a:xfrm>
            <a:off x="1895680" y="1440665"/>
            <a:ext cx="6912768" cy="4748724"/>
            <a:chOff x="1187728" y="1305974"/>
            <a:chExt cx="5958458" cy="3771072"/>
          </a:xfrm>
        </p:grpSpPr>
        <p:grpSp>
          <p:nvGrpSpPr>
            <p:cNvPr id="23" name="Gruppieren 22">
              <a:extLst>
                <a:ext uri="{FF2B5EF4-FFF2-40B4-BE49-F238E27FC236}">
                  <a16:creationId xmlns:a16="http://schemas.microsoft.com/office/drawing/2014/main" id="{18384A0C-F4B4-B9DE-CA26-E99B0322D87B}"/>
                </a:ext>
              </a:extLst>
            </p:cNvPr>
            <p:cNvGrpSpPr/>
            <p:nvPr/>
          </p:nvGrpSpPr>
          <p:grpSpPr>
            <a:xfrm>
              <a:off x="1187728" y="1309415"/>
              <a:ext cx="5958458" cy="3767631"/>
              <a:chOff x="1187728" y="1309415"/>
              <a:chExt cx="5958458" cy="3767631"/>
            </a:xfrm>
          </p:grpSpPr>
          <p:pic>
            <p:nvPicPr>
              <p:cNvPr id="25" name="Grafik 24">
                <a:extLst>
                  <a:ext uri="{FF2B5EF4-FFF2-40B4-BE49-F238E27FC236}">
                    <a16:creationId xmlns:a16="http://schemas.microsoft.com/office/drawing/2014/main" id="{7F4D84E7-F10B-879C-A398-C838CDBAD236}"/>
                  </a:ext>
                </a:extLst>
              </p:cNvPr>
              <p:cNvPicPr/>
              <p:nvPr/>
            </p:nvPicPr>
            <p:blipFill>
              <a:blip r:embed="rId4" cstate="print"/>
              <a:srcRect/>
              <a:stretch>
                <a:fillRect/>
              </a:stretch>
            </p:blipFill>
            <p:spPr bwMode="auto">
              <a:xfrm>
                <a:off x="1997813" y="1780953"/>
                <a:ext cx="5148373" cy="3296093"/>
              </a:xfrm>
              <a:prstGeom prst="rect">
                <a:avLst/>
              </a:prstGeom>
              <a:noFill/>
              <a:ln w="9525">
                <a:noFill/>
                <a:miter lim="800000"/>
                <a:headEnd/>
                <a:tailEnd/>
              </a:ln>
            </p:spPr>
          </p:pic>
          <p:grpSp>
            <p:nvGrpSpPr>
              <p:cNvPr id="26" name="Gruppieren 25">
                <a:extLst>
                  <a:ext uri="{FF2B5EF4-FFF2-40B4-BE49-F238E27FC236}">
                    <a16:creationId xmlns:a16="http://schemas.microsoft.com/office/drawing/2014/main" id="{FE9559E5-9896-4EE1-E7B4-5A204EC286E7}"/>
                  </a:ext>
                </a:extLst>
              </p:cNvPr>
              <p:cNvGrpSpPr/>
              <p:nvPr/>
            </p:nvGrpSpPr>
            <p:grpSpPr>
              <a:xfrm>
                <a:off x="1187728" y="1309415"/>
                <a:ext cx="5184472" cy="3496628"/>
                <a:chOff x="1187728" y="1309415"/>
                <a:chExt cx="5184472" cy="3496628"/>
              </a:xfrm>
            </p:grpSpPr>
            <p:grpSp>
              <p:nvGrpSpPr>
                <p:cNvPr id="27" name="Group 12">
                  <a:extLst>
                    <a:ext uri="{FF2B5EF4-FFF2-40B4-BE49-F238E27FC236}">
                      <a16:creationId xmlns:a16="http://schemas.microsoft.com/office/drawing/2014/main" id="{09307515-6105-A461-020B-962D60C3112F}"/>
                    </a:ext>
                  </a:extLst>
                </p:cNvPr>
                <p:cNvGrpSpPr>
                  <a:grpSpLocks/>
                </p:cNvGrpSpPr>
                <p:nvPr/>
              </p:nvGrpSpPr>
              <p:grpSpPr bwMode="auto">
                <a:xfrm>
                  <a:off x="1187728" y="1309415"/>
                  <a:ext cx="5184472" cy="3496628"/>
                  <a:chOff x="543" y="1808"/>
                  <a:chExt cx="8164" cy="5506"/>
                </a:xfrm>
              </p:grpSpPr>
              <p:grpSp>
                <p:nvGrpSpPr>
                  <p:cNvPr id="29" name="Group 13">
                    <a:extLst>
                      <a:ext uri="{FF2B5EF4-FFF2-40B4-BE49-F238E27FC236}">
                        <a16:creationId xmlns:a16="http://schemas.microsoft.com/office/drawing/2014/main" id="{5C226C36-5B76-E935-1776-E38769287D84}"/>
                      </a:ext>
                    </a:extLst>
                  </p:cNvPr>
                  <p:cNvGrpSpPr>
                    <a:grpSpLocks/>
                  </p:cNvGrpSpPr>
                  <p:nvPr/>
                </p:nvGrpSpPr>
                <p:grpSpPr bwMode="auto">
                  <a:xfrm>
                    <a:off x="1942" y="6310"/>
                    <a:ext cx="6765" cy="1004"/>
                    <a:chOff x="1942" y="6310"/>
                    <a:chExt cx="6765" cy="1004"/>
                  </a:xfrm>
                </p:grpSpPr>
                <p:cxnSp>
                  <p:nvCxnSpPr>
                    <p:cNvPr id="35" name="AutoShape 14">
                      <a:extLst>
                        <a:ext uri="{FF2B5EF4-FFF2-40B4-BE49-F238E27FC236}">
                          <a16:creationId xmlns:a16="http://schemas.microsoft.com/office/drawing/2014/main" id="{0ACC48BC-410E-D44D-1558-C4A5C95F69AB}"/>
                        </a:ext>
                      </a:extLst>
                    </p:cNvPr>
                    <p:cNvCxnSpPr>
                      <a:cxnSpLocks noChangeShapeType="1"/>
                    </p:cNvCxnSpPr>
                    <p:nvPr/>
                  </p:nvCxnSpPr>
                  <p:spPr bwMode="auto">
                    <a:xfrm>
                      <a:off x="2495" y="6714"/>
                      <a:ext cx="6212" cy="17"/>
                    </a:xfrm>
                    <a:prstGeom prst="straightConnector1">
                      <a:avLst/>
                    </a:prstGeom>
                    <a:noFill/>
                    <a:ln w="28575">
                      <a:solidFill>
                        <a:srgbClr val="365F91"/>
                      </a:solidFill>
                      <a:round/>
                      <a:headEnd/>
                      <a:tailEnd/>
                    </a:ln>
                  </p:spPr>
                </p:cxnSp>
                <p:sp>
                  <p:nvSpPr>
                    <p:cNvPr id="36" name="Text Box 15">
                      <a:extLst>
                        <a:ext uri="{FF2B5EF4-FFF2-40B4-BE49-F238E27FC236}">
                          <a16:creationId xmlns:a16="http://schemas.microsoft.com/office/drawing/2014/main" id="{B30E437E-E483-1321-A9D3-F65CEDF7568B}"/>
                        </a:ext>
                      </a:extLst>
                    </p:cNvPr>
                    <p:cNvSpPr txBox="1">
                      <a:spLocks noChangeArrowheads="1"/>
                    </p:cNvSpPr>
                    <p:nvPr/>
                  </p:nvSpPr>
                  <p:spPr bwMode="auto">
                    <a:xfrm>
                      <a:off x="1942" y="6564"/>
                      <a:ext cx="452" cy="3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cxnSp>
                  <p:nvCxnSpPr>
                    <p:cNvPr id="37" name="AutoShape 16">
                      <a:extLst>
                        <a:ext uri="{FF2B5EF4-FFF2-40B4-BE49-F238E27FC236}">
                          <a16:creationId xmlns:a16="http://schemas.microsoft.com/office/drawing/2014/main" id="{A24C78B7-BEB7-190C-8905-8FD7C7B67402}"/>
                        </a:ext>
                      </a:extLst>
                    </p:cNvPr>
                    <p:cNvCxnSpPr>
                      <a:cxnSpLocks noChangeShapeType="1"/>
                    </p:cNvCxnSpPr>
                    <p:nvPr/>
                  </p:nvCxnSpPr>
                  <p:spPr bwMode="auto">
                    <a:xfrm>
                      <a:off x="8264" y="6310"/>
                      <a:ext cx="1" cy="1004"/>
                    </a:xfrm>
                    <a:prstGeom prst="straightConnector1">
                      <a:avLst/>
                    </a:prstGeom>
                    <a:noFill/>
                    <a:ln w="38100">
                      <a:solidFill>
                        <a:srgbClr val="365F91"/>
                      </a:solidFill>
                      <a:round/>
                      <a:headEnd/>
                      <a:tailEnd/>
                    </a:ln>
                  </p:spPr>
                </p:cxnSp>
              </p:grpSp>
              <p:grpSp>
                <p:nvGrpSpPr>
                  <p:cNvPr id="30" name="Group 17">
                    <a:extLst>
                      <a:ext uri="{FF2B5EF4-FFF2-40B4-BE49-F238E27FC236}">
                        <a16:creationId xmlns:a16="http://schemas.microsoft.com/office/drawing/2014/main" id="{8D03C30B-86FD-E125-D75A-D8CD8D6FECE6}"/>
                      </a:ext>
                    </a:extLst>
                  </p:cNvPr>
                  <p:cNvGrpSpPr>
                    <a:grpSpLocks/>
                  </p:cNvGrpSpPr>
                  <p:nvPr/>
                </p:nvGrpSpPr>
                <p:grpSpPr bwMode="auto">
                  <a:xfrm>
                    <a:off x="543" y="1808"/>
                    <a:ext cx="6350" cy="5392"/>
                    <a:chOff x="543" y="1808"/>
                    <a:chExt cx="6350" cy="5392"/>
                  </a:xfrm>
                </p:grpSpPr>
                <p:cxnSp>
                  <p:nvCxnSpPr>
                    <p:cNvPr id="31" name="AutoShape 18">
                      <a:extLst>
                        <a:ext uri="{FF2B5EF4-FFF2-40B4-BE49-F238E27FC236}">
                          <a16:creationId xmlns:a16="http://schemas.microsoft.com/office/drawing/2014/main" id="{6BB48B1D-C71F-A76F-A233-41618523DDD2}"/>
                        </a:ext>
                      </a:extLst>
                    </p:cNvPr>
                    <p:cNvCxnSpPr>
                      <a:cxnSpLocks noChangeShapeType="1"/>
                    </p:cNvCxnSpPr>
                    <p:nvPr/>
                  </p:nvCxnSpPr>
                  <p:spPr bwMode="auto">
                    <a:xfrm flipH="1" flipV="1">
                      <a:off x="6011" y="2445"/>
                      <a:ext cx="17" cy="4755"/>
                    </a:xfrm>
                    <a:prstGeom prst="straightConnector1">
                      <a:avLst/>
                    </a:prstGeom>
                    <a:noFill/>
                    <a:ln w="28575">
                      <a:solidFill>
                        <a:srgbClr val="000000"/>
                      </a:solidFill>
                      <a:round/>
                      <a:headEnd/>
                      <a:tailEnd/>
                    </a:ln>
                  </p:spPr>
                </p:cxnSp>
                <p:cxnSp>
                  <p:nvCxnSpPr>
                    <p:cNvPr id="32" name="AutoShape 19">
                      <a:extLst>
                        <a:ext uri="{FF2B5EF4-FFF2-40B4-BE49-F238E27FC236}">
                          <a16:creationId xmlns:a16="http://schemas.microsoft.com/office/drawing/2014/main" id="{65115C54-6134-93DE-B4FA-EF9B8115DDEF}"/>
                        </a:ext>
                      </a:extLst>
                    </p:cNvPr>
                    <p:cNvCxnSpPr>
                      <a:cxnSpLocks noChangeShapeType="1"/>
                    </p:cNvCxnSpPr>
                    <p:nvPr/>
                  </p:nvCxnSpPr>
                  <p:spPr bwMode="auto">
                    <a:xfrm rot="5400000" flipH="1" flipV="1">
                      <a:off x="4311" y="3810"/>
                      <a:ext cx="17" cy="4755"/>
                    </a:xfrm>
                    <a:prstGeom prst="straightConnector1">
                      <a:avLst/>
                    </a:prstGeom>
                    <a:noFill/>
                    <a:ln w="28575">
                      <a:solidFill>
                        <a:srgbClr val="000000"/>
                      </a:solidFill>
                      <a:round/>
                      <a:headEnd/>
                      <a:tailEnd/>
                    </a:ln>
                  </p:spPr>
                </p:cxnSp>
                <p:sp>
                  <p:nvSpPr>
                    <p:cNvPr id="33" name="Text Box 20">
                      <a:extLst>
                        <a:ext uri="{FF2B5EF4-FFF2-40B4-BE49-F238E27FC236}">
                          <a16:creationId xmlns:a16="http://schemas.microsoft.com/office/drawing/2014/main" id="{44BDFC8C-CE82-BBFA-2801-FBCBAC2C7D70}"/>
                        </a:ext>
                      </a:extLst>
                    </p:cNvPr>
                    <p:cNvSpPr txBox="1">
                      <a:spLocks noChangeArrowheads="1"/>
                    </p:cNvSpPr>
                    <p:nvPr/>
                  </p:nvSpPr>
                  <p:spPr bwMode="auto">
                    <a:xfrm>
                      <a:off x="5541" y="1808"/>
                      <a:ext cx="1352" cy="6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sz="2000" b="0" i="0" u="none" strike="noStrike" cap="none" normalizeH="0" baseline="0" dirty="0">
                          <a:ln>
                            <a:noFill/>
                          </a:ln>
                          <a:solidFill>
                            <a:schemeClr val="tx1"/>
                          </a:solidFill>
                          <a:effectLst/>
                          <a:latin typeface="Optima" panose="02000503060000020004" pitchFamily="2" charset="0"/>
                          <a:cs typeface="Arial" pitchFamily="34" charset="0"/>
                        </a:rPr>
                        <a:t>13,84</a:t>
                      </a:r>
                    </a:p>
                  </p:txBody>
                </p:sp>
                <p:sp>
                  <p:nvSpPr>
                    <p:cNvPr id="34" name="Text Box 21">
                      <a:extLst>
                        <a:ext uri="{FF2B5EF4-FFF2-40B4-BE49-F238E27FC236}">
                          <a16:creationId xmlns:a16="http://schemas.microsoft.com/office/drawing/2014/main" id="{11754221-B1C5-8A90-458E-0A1F672150A0}"/>
                        </a:ext>
                      </a:extLst>
                    </p:cNvPr>
                    <p:cNvSpPr txBox="1">
                      <a:spLocks noChangeArrowheads="1"/>
                    </p:cNvSpPr>
                    <p:nvPr/>
                  </p:nvSpPr>
                  <p:spPr bwMode="auto">
                    <a:xfrm>
                      <a:off x="543" y="5927"/>
                      <a:ext cx="1399" cy="6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sz="1100" b="0" i="0" u="none" strike="noStrike" cap="none" normalizeH="0" baseline="0" dirty="0">
                          <a:ln>
                            <a:noFill/>
                          </a:ln>
                          <a:solidFill>
                            <a:schemeClr val="tx1"/>
                          </a:solidFill>
                          <a:effectLst/>
                          <a:latin typeface="Calibri" pitchFamily="34" charset="0"/>
                          <a:cs typeface="Arial" pitchFamily="34" charset="0"/>
                        </a:rPr>
                        <a:t>          = </a:t>
                      </a:r>
                      <a:r>
                        <a:rPr kumimoji="0" lang="de-DE" sz="2000" b="0" i="0" u="none" strike="noStrike" cap="none" normalizeH="0" baseline="0" dirty="0">
                          <a:ln>
                            <a:noFill/>
                          </a:ln>
                          <a:solidFill>
                            <a:schemeClr val="tx1"/>
                          </a:solidFill>
                          <a:effectLst/>
                          <a:latin typeface="Optima" panose="02000503060000020004" pitchFamily="2" charset="0"/>
                          <a:cs typeface="Arial" pitchFamily="34" charset="0"/>
                        </a:rPr>
                        <a:t>1,1</a:t>
                      </a:r>
                    </a:p>
                  </p:txBody>
                </p:sp>
              </p:grpSp>
            </p:grpSp>
            <p:pic>
              <p:nvPicPr>
                <p:cNvPr id="28" name="Picture 24">
                  <a:extLst>
                    <a:ext uri="{FF2B5EF4-FFF2-40B4-BE49-F238E27FC236}">
                      <a16:creationId xmlns:a16="http://schemas.microsoft.com/office/drawing/2014/main" id="{7EFB530C-4B5F-AE2D-1DBE-1D0D19708B5E}"/>
                    </a:ext>
                  </a:extLst>
                </p:cNvPr>
                <p:cNvPicPr>
                  <a:picLocks noChangeAspect="1" noChangeArrowheads="1"/>
                </p:cNvPicPr>
                <p:nvPr/>
              </p:nvPicPr>
              <p:blipFill>
                <a:blip r:embed="rId5" cstate="print"/>
                <a:srcRect/>
                <a:stretch>
                  <a:fillRect/>
                </a:stretch>
              </p:blipFill>
              <p:spPr bwMode="auto">
                <a:xfrm>
                  <a:off x="1331640" y="3933056"/>
                  <a:ext cx="224978" cy="357318"/>
                </a:xfrm>
                <a:prstGeom prst="rect">
                  <a:avLst/>
                </a:prstGeom>
                <a:noFill/>
                <a:ln w="9525">
                  <a:noFill/>
                  <a:miter lim="800000"/>
                  <a:headEnd/>
                  <a:tailEnd/>
                </a:ln>
              </p:spPr>
            </p:pic>
          </p:grpSp>
        </p:grpSp>
        <p:pic>
          <p:nvPicPr>
            <p:cNvPr id="24" name="Picture 25">
              <a:extLst>
                <a:ext uri="{FF2B5EF4-FFF2-40B4-BE49-F238E27FC236}">
                  <a16:creationId xmlns:a16="http://schemas.microsoft.com/office/drawing/2014/main" id="{9A6D226A-EE76-B7D4-BD55-F0DE514E8B92}"/>
                </a:ext>
              </a:extLst>
            </p:cNvPr>
            <p:cNvPicPr>
              <a:picLocks noChangeAspect="1" noChangeArrowheads="1"/>
            </p:cNvPicPr>
            <p:nvPr/>
          </p:nvPicPr>
          <p:blipFill>
            <a:blip r:embed="rId6" cstate="print"/>
            <a:srcRect/>
            <a:stretch>
              <a:fillRect/>
            </a:stretch>
          </p:blipFill>
          <p:spPr bwMode="auto">
            <a:xfrm>
              <a:off x="5011308" y="1305974"/>
              <a:ext cx="215453" cy="402179"/>
            </a:xfrm>
            <a:prstGeom prst="rect">
              <a:avLst/>
            </a:prstGeom>
            <a:noFill/>
            <a:ln w="9525">
              <a:noFill/>
              <a:miter lim="800000"/>
              <a:headEnd/>
              <a:tailEnd/>
            </a:ln>
          </p:spPr>
        </p:pic>
      </p:grpSp>
      <p:sp>
        <p:nvSpPr>
          <p:cNvPr id="38" name="Textfeld 37">
            <a:extLst>
              <a:ext uri="{FF2B5EF4-FFF2-40B4-BE49-F238E27FC236}">
                <a16:creationId xmlns:a16="http://schemas.microsoft.com/office/drawing/2014/main" id="{B9C8B362-3353-3122-511E-E6F86A627B6A}"/>
              </a:ext>
            </a:extLst>
          </p:cNvPr>
          <p:cNvSpPr txBox="1"/>
          <p:nvPr/>
        </p:nvSpPr>
        <p:spPr>
          <a:xfrm>
            <a:off x="2903792" y="6125518"/>
            <a:ext cx="6768752" cy="230832"/>
          </a:xfrm>
          <a:prstGeom prst="rect">
            <a:avLst/>
          </a:prstGeom>
          <a:noFill/>
        </p:spPr>
        <p:txBody>
          <a:bodyPr wrap="square" rtlCol="0">
            <a:spAutoFit/>
          </a:bodyPr>
          <a:lstStyle/>
          <a:p>
            <a:r>
              <a:rPr lang="de-DE" sz="900" dirty="0">
                <a:latin typeface="Optima" panose="02000503060000020004" pitchFamily="2" charset="0"/>
              </a:rPr>
              <a:t>Abbildung 7</a:t>
            </a:r>
          </a:p>
        </p:txBody>
      </p:sp>
    </p:spTree>
    <p:extLst>
      <p:ext uri="{BB962C8B-B14F-4D97-AF65-F5344CB8AC3E}">
        <p14:creationId xmlns:p14="http://schemas.microsoft.com/office/powerpoint/2010/main" val="237173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12</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Picture 2">
            <a:extLst>
              <a:ext uri="{FF2B5EF4-FFF2-40B4-BE49-F238E27FC236}">
                <a16:creationId xmlns:a16="http://schemas.microsoft.com/office/drawing/2014/main" id="{287E09DE-98A7-F4FE-3225-E3AB59BEED0E}"/>
              </a:ext>
            </a:extLst>
          </p:cNvPr>
          <p:cNvPicPr>
            <a:picLocks noChangeAspect="1" noChangeArrowheads="1"/>
          </p:cNvPicPr>
          <p:nvPr/>
        </p:nvPicPr>
        <p:blipFill>
          <a:blip r:embed="rId4" cstate="print"/>
          <a:srcRect/>
          <a:stretch>
            <a:fillRect/>
          </a:stretch>
        </p:blipFill>
        <p:spPr bwMode="auto">
          <a:xfrm>
            <a:off x="3650378" y="1637655"/>
            <a:ext cx="3756143" cy="728464"/>
          </a:xfrm>
          <a:prstGeom prst="rect">
            <a:avLst/>
          </a:prstGeom>
          <a:noFill/>
          <a:ln w="9525">
            <a:noFill/>
            <a:miter lim="800000"/>
            <a:headEnd/>
            <a:tailEnd/>
          </a:ln>
        </p:spPr>
      </p:pic>
      <p:sp>
        <p:nvSpPr>
          <p:cNvPr id="40" name="Textfeld 39">
            <a:extLst>
              <a:ext uri="{FF2B5EF4-FFF2-40B4-BE49-F238E27FC236}">
                <a16:creationId xmlns:a16="http://schemas.microsoft.com/office/drawing/2014/main" id="{7E6F192D-464A-4265-8FFE-2D1DBCF51085}"/>
              </a:ext>
            </a:extLst>
          </p:cNvPr>
          <p:cNvSpPr txBox="1"/>
          <p:nvPr/>
        </p:nvSpPr>
        <p:spPr>
          <a:xfrm>
            <a:off x="1333598" y="2751892"/>
            <a:ext cx="9144000" cy="677108"/>
          </a:xfrm>
          <a:prstGeom prst="rect">
            <a:avLst/>
          </a:prstGeom>
          <a:solidFill>
            <a:schemeClr val="bg1"/>
          </a:solidFill>
        </p:spPr>
        <p:txBody>
          <a:bodyPr wrap="square" rtlCol="0">
            <a:spAutoFit/>
          </a:bodyPr>
          <a:lstStyle/>
          <a:p>
            <a:r>
              <a:rPr lang="de-DE" sz="2000" dirty="0">
                <a:latin typeface="Optima" panose="02000503060000020004" pitchFamily="2" charset="0"/>
              </a:rPr>
              <a:t>Geschwindigkeit der Luft über dem Wasser, ohne Differenz der Lufttemperatur.</a:t>
            </a:r>
          </a:p>
          <a:p>
            <a:endParaRPr lang="de-DE" dirty="0">
              <a:latin typeface="Optima" panose="02000503060000020004" pitchFamily="2" charset="0"/>
            </a:endParaRPr>
          </a:p>
        </p:txBody>
      </p:sp>
      <p:sp>
        <p:nvSpPr>
          <p:cNvPr id="41" name="Textfeld 40">
            <a:extLst>
              <a:ext uri="{FF2B5EF4-FFF2-40B4-BE49-F238E27FC236}">
                <a16:creationId xmlns:a16="http://schemas.microsoft.com/office/drawing/2014/main" id="{7D352560-603A-8D95-D5EB-DD9B96549CF2}"/>
              </a:ext>
            </a:extLst>
          </p:cNvPr>
          <p:cNvSpPr txBox="1"/>
          <p:nvPr/>
        </p:nvSpPr>
        <p:spPr>
          <a:xfrm>
            <a:off x="3182585" y="3814773"/>
            <a:ext cx="6120680" cy="1231106"/>
          </a:xfrm>
          <a:prstGeom prst="rect">
            <a:avLst/>
          </a:prstGeom>
          <a:solidFill>
            <a:schemeClr val="bg1"/>
          </a:solidFill>
        </p:spPr>
        <p:txBody>
          <a:bodyPr wrap="square" rtlCol="0">
            <a:spAutoFit/>
          </a:bodyPr>
          <a:lstStyle/>
          <a:p>
            <a:r>
              <a:rPr lang="de-DE" sz="2000" b="1" dirty="0">
                <a:latin typeface="Optima" panose="02000503060000020004" pitchFamily="2" charset="0"/>
              </a:rPr>
              <a:t>Mit Einberechnung der Temperaturdifferenz</a:t>
            </a:r>
            <a:r>
              <a:rPr lang="de-DE" dirty="0">
                <a:latin typeface="Optima" panose="02000503060000020004" pitchFamily="2" charset="0"/>
              </a:rPr>
              <a:t>:</a:t>
            </a:r>
          </a:p>
          <a:p>
            <a:r>
              <a:rPr lang="de-DE" dirty="0">
                <a:latin typeface="Optima" panose="02000503060000020004" pitchFamily="2" charset="0"/>
              </a:rPr>
              <a:t>Lufttemperatur: 8 Grad Celsius</a:t>
            </a:r>
          </a:p>
          <a:p>
            <a:r>
              <a:rPr lang="de-DE" dirty="0">
                <a:latin typeface="Optima" panose="02000503060000020004" pitchFamily="2" charset="0"/>
              </a:rPr>
              <a:t>Wassertemperatur: 4 Grad Celsius</a:t>
            </a:r>
          </a:p>
          <a:p>
            <a:endParaRPr lang="de-DE" dirty="0">
              <a:latin typeface="Optima" panose="02000503060000020004" pitchFamily="2" charset="0"/>
            </a:endParaRPr>
          </a:p>
        </p:txBody>
      </p:sp>
      <p:pic>
        <p:nvPicPr>
          <p:cNvPr id="42" name="Picture 3">
            <a:extLst>
              <a:ext uri="{FF2B5EF4-FFF2-40B4-BE49-F238E27FC236}">
                <a16:creationId xmlns:a16="http://schemas.microsoft.com/office/drawing/2014/main" id="{C59089AB-3068-BE77-4237-CBBAF5E22586}"/>
              </a:ext>
            </a:extLst>
          </p:cNvPr>
          <p:cNvPicPr>
            <a:picLocks noChangeAspect="1" noChangeArrowheads="1"/>
          </p:cNvPicPr>
          <p:nvPr/>
        </p:nvPicPr>
        <p:blipFill>
          <a:blip r:embed="rId5" cstate="print"/>
          <a:srcRect/>
          <a:stretch>
            <a:fillRect/>
          </a:stretch>
        </p:blipFill>
        <p:spPr bwMode="auto">
          <a:xfrm>
            <a:off x="3379033" y="5195742"/>
            <a:ext cx="4724139" cy="573782"/>
          </a:xfrm>
          <a:prstGeom prst="rect">
            <a:avLst/>
          </a:prstGeom>
          <a:noFill/>
          <a:ln w="9525">
            <a:noFill/>
            <a:miter lim="800000"/>
            <a:headEnd/>
            <a:tailEnd/>
          </a:ln>
        </p:spPr>
      </p:pic>
    </p:spTree>
    <p:extLst>
      <p:ext uri="{BB962C8B-B14F-4D97-AF65-F5344CB8AC3E}">
        <p14:creationId xmlns:p14="http://schemas.microsoft.com/office/powerpoint/2010/main" val="347446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13</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3">
            <a:extLst>
              <a:ext uri="{FF2B5EF4-FFF2-40B4-BE49-F238E27FC236}">
                <a16:creationId xmlns:a16="http://schemas.microsoft.com/office/drawing/2014/main" id="{1739A984-E3C6-C938-E699-2ADF6580415B}"/>
              </a:ext>
            </a:extLst>
          </p:cNvPr>
          <p:cNvPicPr>
            <a:picLocks noChangeAspect="1" noChangeArrowheads="1"/>
          </p:cNvPicPr>
          <p:nvPr/>
        </p:nvPicPr>
        <p:blipFill>
          <a:blip r:embed="rId4" cstate="print"/>
          <a:srcRect/>
          <a:stretch>
            <a:fillRect/>
          </a:stretch>
        </p:blipFill>
        <p:spPr bwMode="auto">
          <a:xfrm>
            <a:off x="3013490" y="1372462"/>
            <a:ext cx="4724139" cy="573782"/>
          </a:xfrm>
          <a:prstGeom prst="rect">
            <a:avLst/>
          </a:prstGeom>
          <a:noFill/>
          <a:ln w="9525">
            <a:noFill/>
            <a:miter lim="800000"/>
            <a:headEnd/>
            <a:tailEnd/>
          </a:ln>
        </p:spPr>
      </p:pic>
      <p:grpSp>
        <p:nvGrpSpPr>
          <p:cNvPr id="14" name="Gruppieren 13">
            <a:extLst>
              <a:ext uri="{FF2B5EF4-FFF2-40B4-BE49-F238E27FC236}">
                <a16:creationId xmlns:a16="http://schemas.microsoft.com/office/drawing/2014/main" id="{37E89F66-8E11-C8CD-7863-630EAA06186E}"/>
              </a:ext>
            </a:extLst>
          </p:cNvPr>
          <p:cNvGrpSpPr/>
          <p:nvPr/>
        </p:nvGrpSpPr>
        <p:grpSpPr>
          <a:xfrm>
            <a:off x="2365418" y="2020534"/>
            <a:ext cx="6192688" cy="4206092"/>
            <a:chOff x="1259632" y="1988840"/>
            <a:chExt cx="6192688" cy="4206092"/>
          </a:xfrm>
        </p:grpSpPr>
        <p:grpSp>
          <p:nvGrpSpPr>
            <p:cNvPr id="15" name="Gruppieren 14">
              <a:extLst>
                <a:ext uri="{FF2B5EF4-FFF2-40B4-BE49-F238E27FC236}">
                  <a16:creationId xmlns:a16="http://schemas.microsoft.com/office/drawing/2014/main" id="{987D8393-2100-8EFB-1FF2-7C2FFFA6BAE9}"/>
                </a:ext>
              </a:extLst>
            </p:cNvPr>
            <p:cNvGrpSpPr/>
            <p:nvPr/>
          </p:nvGrpSpPr>
          <p:grpSpPr>
            <a:xfrm>
              <a:off x="1259632" y="1988840"/>
              <a:ext cx="6192688" cy="4206092"/>
              <a:chOff x="1979712" y="2492896"/>
              <a:chExt cx="5076323" cy="3125972"/>
            </a:xfrm>
          </p:grpSpPr>
          <p:pic>
            <p:nvPicPr>
              <p:cNvPr id="19" name="Grafik 18">
                <a:extLst>
                  <a:ext uri="{FF2B5EF4-FFF2-40B4-BE49-F238E27FC236}">
                    <a16:creationId xmlns:a16="http://schemas.microsoft.com/office/drawing/2014/main" id="{B126C1CE-9CE0-6EA3-EA03-A8CFF16396B2}"/>
                  </a:ext>
                </a:extLst>
              </p:cNvPr>
              <p:cNvPicPr/>
              <p:nvPr/>
            </p:nvPicPr>
            <p:blipFill>
              <a:blip r:embed="rId5" cstate="print"/>
              <a:srcRect/>
              <a:stretch>
                <a:fillRect/>
              </a:stretch>
            </p:blipFill>
            <p:spPr bwMode="auto">
              <a:xfrm>
                <a:off x="1979712" y="2492896"/>
                <a:ext cx="5076323" cy="3125972"/>
              </a:xfrm>
              <a:prstGeom prst="rect">
                <a:avLst/>
              </a:prstGeom>
              <a:noFill/>
              <a:ln w="9525">
                <a:noFill/>
                <a:miter lim="800000"/>
                <a:headEnd/>
                <a:tailEnd/>
              </a:ln>
            </p:spPr>
          </p:pic>
          <p:grpSp>
            <p:nvGrpSpPr>
              <p:cNvPr id="20" name="Group 2">
                <a:extLst>
                  <a:ext uri="{FF2B5EF4-FFF2-40B4-BE49-F238E27FC236}">
                    <a16:creationId xmlns:a16="http://schemas.microsoft.com/office/drawing/2014/main" id="{4BB31CFF-13C9-0C05-A867-17907399A4B3}"/>
                  </a:ext>
                </a:extLst>
              </p:cNvPr>
              <p:cNvGrpSpPr>
                <a:grpSpLocks/>
              </p:cNvGrpSpPr>
              <p:nvPr/>
            </p:nvGrpSpPr>
            <p:grpSpPr bwMode="auto">
              <a:xfrm>
                <a:off x="2088902" y="3135281"/>
                <a:ext cx="2051050" cy="2052638"/>
                <a:chOff x="2009" y="2480"/>
                <a:chExt cx="3232" cy="3232"/>
              </a:xfrm>
            </p:grpSpPr>
            <p:grpSp>
              <p:nvGrpSpPr>
                <p:cNvPr id="22" name="Group 3">
                  <a:extLst>
                    <a:ext uri="{FF2B5EF4-FFF2-40B4-BE49-F238E27FC236}">
                      <a16:creationId xmlns:a16="http://schemas.microsoft.com/office/drawing/2014/main" id="{AA9952D6-F59E-E205-2008-1777440EA0BE}"/>
                    </a:ext>
                  </a:extLst>
                </p:cNvPr>
                <p:cNvGrpSpPr>
                  <a:grpSpLocks/>
                </p:cNvGrpSpPr>
                <p:nvPr/>
              </p:nvGrpSpPr>
              <p:grpSpPr bwMode="auto">
                <a:xfrm>
                  <a:off x="2428" y="2480"/>
                  <a:ext cx="2813" cy="3232"/>
                  <a:chOff x="2428" y="2480"/>
                  <a:chExt cx="2813" cy="3232"/>
                </a:xfrm>
              </p:grpSpPr>
              <p:cxnSp>
                <p:nvCxnSpPr>
                  <p:cNvPr id="24" name="AutoShape 4">
                    <a:extLst>
                      <a:ext uri="{FF2B5EF4-FFF2-40B4-BE49-F238E27FC236}">
                        <a16:creationId xmlns:a16="http://schemas.microsoft.com/office/drawing/2014/main" id="{0E995589-E115-47D4-7FF1-0069383D0E6C}"/>
                      </a:ext>
                    </a:extLst>
                  </p:cNvPr>
                  <p:cNvCxnSpPr>
                    <a:cxnSpLocks noChangeShapeType="1"/>
                  </p:cNvCxnSpPr>
                  <p:nvPr/>
                </p:nvCxnSpPr>
                <p:spPr bwMode="auto">
                  <a:xfrm>
                    <a:off x="2428" y="2813"/>
                    <a:ext cx="2813" cy="0"/>
                  </a:xfrm>
                  <a:prstGeom prst="straightConnector1">
                    <a:avLst/>
                  </a:prstGeom>
                  <a:noFill/>
                  <a:ln w="28575">
                    <a:solidFill>
                      <a:srgbClr val="FFFFFF"/>
                    </a:solidFill>
                    <a:round/>
                    <a:headEnd/>
                    <a:tailEnd/>
                  </a:ln>
                </p:spPr>
              </p:cxnSp>
              <p:cxnSp>
                <p:nvCxnSpPr>
                  <p:cNvPr id="25" name="AutoShape 5">
                    <a:extLst>
                      <a:ext uri="{FF2B5EF4-FFF2-40B4-BE49-F238E27FC236}">
                        <a16:creationId xmlns:a16="http://schemas.microsoft.com/office/drawing/2014/main" id="{3ED14BCE-01D0-68E5-4409-EB5809402854}"/>
                      </a:ext>
                    </a:extLst>
                  </p:cNvPr>
                  <p:cNvCxnSpPr>
                    <a:cxnSpLocks noChangeShapeType="1"/>
                  </p:cNvCxnSpPr>
                  <p:nvPr/>
                </p:nvCxnSpPr>
                <p:spPr bwMode="auto">
                  <a:xfrm flipH="1">
                    <a:off x="4999" y="2480"/>
                    <a:ext cx="1" cy="3232"/>
                  </a:xfrm>
                  <a:prstGeom prst="straightConnector1">
                    <a:avLst/>
                  </a:prstGeom>
                  <a:noFill/>
                  <a:ln w="57150">
                    <a:solidFill>
                      <a:srgbClr val="FFFFFF"/>
                    </a:solidFill>
                    <a:round/>
                    <a:headEnd/>
                    <a:tailEnd/>
                  </a:ln>
                </p:spPr>
              </p:cxnSp>
            </p:grpSp>
            <p:sp>
              <p:nvSpPr>
                <p:cNvPr id="23" name="Text Box 6">
                  <a:extLst>
                    <a:ext uri="{FF2B5EF4-FFF2-40B4-BE49-F238E27FC236}">
                      <a16:creationId xmlns:a16="http://schemas.microsoft.com/office/drawing/2014/main" id="{97FFD777-AA78-6ADD-DC0B-0446E234C247}"/>
                    </a:ext>
                  </a:extLst>
                </p:cNvPr>
                <p:cNvSpPr txBox="1">
                  <a:spLocks noChangeArrowheads="1"/>
                </p:cNvSpPr>
                <p:nvPr/>
              </p:nvSpPr>
              <p:spPr bwMode="auto">
                <a:xfrm>
                  <a:off x="2009" y="2646"/>
                  <a:ext cx="519" cy="25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grpSp>
        </p:grpSp>
        <p:grpSp>
          <p:nvGrpSpPr>
            <p:cNvPr id="16" name="Group 7">
              <a:extLst>
                <a:ext uri="{FF2B5EF4-FFF2-40B4-BE49-F238E27FC236}">
                  <a16:creationId xmlns:a16="http://schemas.microsoft.com/office/drawing/2014/main" id="{4906E0BA-2B9B-1EF1-992E-E54A45FA84D5}"/>
                </a:ext>
              </a:extLst>
            </p:cNvPr>
            <p:cNvGrpSpPr>
              <a:grpSpLocks/>
            </p:cNvGrpSpPr>
            <p:nvPr/>
          </p:nvGrpSpPr>
          <p:grpSpPr bwMode="auto">
            <a:xfrm>
              <a:off x="1835696" y="2996952"/>
              <a:ext cx="2376264" cy="2628702"/>
              <a:chOff x="2299" y="2545"/>
              <a:chExt cx="3232" cy="3232"/>
            </a:xfrm>
          </p:grpSpPr>
          <p:cxnSp>
            <p:nvCxnSpPr>
              <p:cNvPr id="17" name="AutoShape 8">
                <a:extLst>
                  <a:ext uri="{FF2B5EF4-FFF2-40B4-BE49-F238E27FC236}">
                    <a16:creationId xmlns:a16="http://schemas.microsoft.com/office/drawing/2014/main" id="{0FE883F0-CBF2-1E34-9C24-27041F154316}"/>
                  </a:ext>
                </a:extLst>
              </p:cNvPr>
              <p:cNvCxnSpPr>
                <a:cxnSpLocks noChangeShapeType="1"/>
              </p:cNvCxnSpPr>
              <p:nvPr/>
            </p:nvCxnSpPr>
            <p:spPr bwMode="auto">
              <a:xfrm flipV="1">
                <a:off x="5325" y="2545"/>
                <a:ext cx="16" cy="3232"/>
              </a:xfrm>
              <a:prstGeom prst="straightConnector1">
                <a:avLst/>
              </a:prstGeom>
              <a:noFill/>
              <a:ln w="28575">
                <a:solidFill>
                  <a:srgbClr val="000000"/>
                </a:solidFill>
                <a:round/>
                <a:headEnd/>
                <a:tailEnd/>
              </a:ln>
            </p:spPr>
          </p:cxnSp>
          <p:cxnSp>
            <p:nvCxnSpPr>
              <p:cNvPr id="18" name="AutoShape 9">
                <a:extLst>
                  <a:ext uri="{FF2B5EF4-FFF2-40B4-BE49-F238E27FC236}">
                    <a16:creationId xmlns:a16="http://schemas.microsoft.com/office/drawing/2014/main" id="{C5D0484D-3D89-BC16-365E-A559E29ECDC3}"/>
                  </a:ext>
                </a:extLst>
              </p:cNvPr>
              <p:cNvCxnSpPr>
                <a:cxnSpLocks noChangeShapeType="1"/>
              </p:cNvCxnSpPr>
              <p:nvPr/>
            </p:nvCxnSpPr>
            <p:spPr bwMode="auto">
              <a:xfrm rot="5400000" flipV="1">
                <a:off x="3907" y="1289"/>
                <a:ext cx="16" cy="3232"/>
              </a:xfrm>
              <a:prstGeom prst="straightConnector1">
                <a:avLst/>
              </a:prstGeom>
              <a:noFill/>
              <a:ln w="28575">
                <a:solidFill>
                  <a:srgbClr val="000000"/>
                </a:solidFill>
                <a:round/>
                <a:headEnd/>
                <a:tailEnd/>
              </a:ln>
            </p:spPr>
          </p:cxnSp>
        </p:grpSp>
      </p:grpSp>
      <p:sp>
        <p:nvSpPr>
          <p:cNvPr id="26" name="Textfeld 25">
            <a:extLst>
              <a:ext uri="{FF2B5EF4-FFF2-40B4-BE49-F238E27FC236}">
                <a16:creationId xmlns:a16="http://schemas.microsoft.com/office/drawing/2014/main" id="{C55387D2-D657-CDF6-C8D2-DC218D59984C}"/>
              </a:ext>
            </a:extLst>
          </p:cNvPr>
          <p:cNvSpPr txBox="1"/>
          <p:nvPr/>
        </p:nvSpPr>
        <p:spPr>
          <a:xfrm>
            <a:off x="2725458" y="6196998"/>
            <a:ext cx="5976664" cy="230832"/>
          </a:xfrm>
          <a:prstGeom prst="rect">
            <a:avLst/>
          </a:prstGeom>
          <a:noFill/>
        </p:spPr>
        <p:txBody>
          <a:bodyPr wrap="square" rtlCol="0">
            <a:spAutoFit/>
          </a:bodyPr>
          <a:lstStyle/>
          <a:p>
            <a:r>
              <a:rPr lang="de-DE" sz="900" dirty="0">
                <a:latin typeface="Optima" panose="02000503060000020004" pitchFamily="2" charset="0"/>
              </a:rPr>
              <a:t>Abbildung 8</a:t>
            </a:r>
          </a:p>
        </p:txBody>
      </p:sp>
    </p:spTree>
    <p:extLst>
      <p:ext uri="{BB962C8B-B14F-4D97-AF65-F5344CB8AC3E}">
        <p14:creationId xmlns:p14="http://schemas.microsoft.com/office/powerpoint/2010/main" val="18667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14</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uppieren 20">
            <a:extLst>
              <a:ext uri="{FF2B5EF4-FFF2-40B4-BE49-F238E27FC236}">
                <a16:creationId xmlns:a16="http://schemas.microsoft.com/office/drawing/2014/main" id="{51951403-2875-39EF-320F-3482C26CA2B2}"/>
              </a:ext>
            </a:extLst>
          </p:cNvPr>
          <p:cNvGrpSpPr/>
          <p:nvPr/>
        </p:nvGrpSpPr>
        <p:grpSpPr>
          <a:xfrm>
            <a:off x="2631753" y="1535829"/>
            <a:ext cx="5327464" cy="3618429"/>
            <a:chOff x="1259632" y="1988840"/>
            <a:chExt cx="6192688" cy="4206092"/>
          </a:xfrm>
        </p:grpSpPr>
        <p:grpSp>
          <p:nvGrpSpPr>
            <p:cNvPr id="28" name="Gruppieren 16">
              <a:extLst>
                <a:ext uri="{FF2B5EF4-FFF2-40B4-BE49-F238E27FC236}">
                  <a16:creationId xmlns:a16="http://schemas.microsoft.com/office/drawing/2014/main" id="{4E14B363-B8D6-0466-7DE8-830865189F3B}"/>
                </a:ext>
              </a:extLst>
            </p:cNvPr>
            <p:cNvGrpSpPr/>
            <p:nvPr/>
          </p:nvGrpSpPr>
          <p:grpSpPr>
            <a:xfrm>
              <a:off x="1259632" y="1988840"/>
              <a:ext cx="6192688" cy="4206092"/>
              <a:chOff x="1979712" y="2492896"/>
              <a:chExt cx="5076323" cy="3125972"/>
            </a:xfrm>
          </p:grpSpPr>
          <p:pic>
            <p:nvPicPr>
              <p:cNvPr id="32" name="Grafik 31">
                <a:extLst>
                  <a:ext uri="{FF2B5EF4-FFF2-40B4-BE49-F238E27FC236}">
                    <a16:creationId xmlns:a16="http://schemas.microsoft.com/office/drawing/2014/main" id="{930C351C-49F2-1AE8-2CA7-A0BD0D6A4375}"/>
                  </a:ext>
                </a:extLst>
              </p:cNvPr>
              <p:cNvPicPr/>
              <p:nvPr/>
            </p:nvPicPr>
            <p:blipFill>
              <a:blip r:embed="rId4" cstate="print"/>
              <a:srcRect/>
              <a:stretch>
                <a:fillRect/>
              </a:stretch>
            </p:blipFill>
            <p:spPr bwMode="auto">
              <a:xfrm>
                <a:off x="1979712" y="2492896"/>
                <a:ext cx="5076323" cy="3125972"/>
              </a:xfrm>
              <a:prstGeom prst="rect">
                <a:avLst/>
              </a:prstGeom>
              <a:noFill/>
              <a:ln w="9525">
                <a:noFill/>
                <a:miter lim="800000"/>
                <a:headEnd/>
                <a:tailEnd/>
              </a:ln>
            </p:spPr>
          </p:pic>
          <p:grpSp>
            <p:nvGrpSpPr>
              <p:cNvPr id="33" name="Group 2">
                <a:extLst>
                  <a:ext uri="{FF2B5EF4-FFF2-40B4-BE49-F238E27FC236}">
                    <a16:creationId xmlns:a16="http://schemas.microsoft.com/office/drawing/2014/main" id="{A00AFFBA-80F2-76DA-644D-D532FD8275ED}"/>
                  </a:ext>
                </a:extLst>
              </p:cNvPr>
              <p:cNvGrpSpPr>
                <a:grpSpLocks/>
              </p:cNvGrpSpPr>
              <p:nvPr/>
            </p:nvGrpSpPr>
            <p:grpSpPr bwMode="auto">
              <a:xfrm>
                <a:off x="2088902" y="3135281"/>
                <a:ext cx="2051050" cy="2052638"/>
                <a:chOff x="2009" y="2480"/>
                <a:chExt cx="3232" cy="3232"/>
              </a:xfrm>
            </p:grpSpPr>
            <p:grpSp>
              <p:nvGrpSpPr>
                <p:cNvPr id="34" name="Group 3">
                  <a:extLst>
                    <a:ext uri="{FF2B5EF4-FFF2-40B4-BE49-F238E27FC236}">
                      <a16:creationId xmlns:a16="http://schemas.microsoft.com/office/drawing/2014/main" id="{023FD186-A4D4-D108-F83A-1C89EE8D9BD5}"/>
                    </a:ext>
                  </a:extLst>
                </p:cNvPr>
                <p:cNvGrpSpPr>
                  <a:grpSpLocks/>
                </p:cNvGrpSpPr>
                <p:nvPr/>
              </p:nvGrpSpPr>
              <p:grpSpPr bwMode="auto">
                <a:xfrm>
                  <a:off x="2428" y="2480"/>
                  <a:ext cx="2813" cy="3232"/>
                  <a:chOff x="2428" y="2480"/>
                  <a:chExt cx="2813" cy="3232"/>
                </a:xfrm>
              </p:grpSpPr>
              <p:cxnSp>
                <p:nvCxnSpPr>
                  <p:cNvPr id="36" name="AutoShape 4">
                    <a:extLst>
                      <a:ext uri="{FF2B5EF4-FFF2-40B4-BE49-F238E27FC236}">
                        <a16:creationId xmlns:a16="http://schemas.microsoft.com/office/drawing/2014/main" id="{4ADDFC7D-F9CE-B748-7AC7-2249E0559F57}"/>
                      </a:ext>
                    </a:extLst>
                  </p:cNvPr>
                  <p:cNvCxnSpPr>
                    <a:cxnSpLocks noChangeShapeType="1"/>
                  </p:cNvCxnSpPr>
                  <p:nvPr/>
                </p:nvCxnSpPr>
                <p:spPr bwMode="auto">
                  <a:xfrm>
                    <a:off x="2428" y="2813"/>
                    <a:ext cx="2813" cy="0"/>
                  </a:xfrm>
                  <a:prstGeom prst="straightConnector1">
                    <a:avLst/>
                  </a:prstGeom>
                  <a:noFill/>
                  <a:ln w="57150">
                    <a:solidFill>
                      <a:srgbClr val="FFFFFF"/>
                    </a:solidFill>
                    <a:round/>
                    <a:headEnd/>
                    <a:tailEnd/>
                  </a:ln>
                </p:spPr>
              </p:cxnSp>
              <p:cxnSp>
                <p:nvCxnSpPr>
                  <p:cNvPr id="37" name="AutoShape 5">
                    <a:extLst>
                      <a:ext uri="{FF2B5EF4-FFF2-40B4-BE49-F238E27FC236}">
                        <a16:creationId xmlns:a16="http://schemas.microsoft.com/office/drawing/2014/main" id="{92F06CF0-EA1F-3019-A575-9C2D2A5A9181}"/>
                      </a:ext>
                    </a:extLst>
                  </p:cNvPr>
                  <p:cNvCxnSpPr>
                    <a:cxnSpLocks noChangeShapeType="1"/>
                  </p:cNvCxnSpPr>
                  <p:nvPr/>
                </p:nvCxnSpPr>
                <p:spPr bwMode="auto">
                  <a:xfrm flipH="1">
                    <a:off x="4999" y="2480"/>
                    <a:ext cx="1" cy="3232"/>
                  </a:xfrm>
                  <a:prstGeom prst="straightConnector1">
                    <a:avLst/>
                  </a:prstGeom>
                  <a:noFill/>
                  <a:ln w="57150">
                    <a:solidFill>
                      <a:srgbClr val="FFFFFF"/>
                    </a:solidFill>
                    <a:round/>
                    <a:headEnd/>
                    <a:tailEnd/>
                  </a:ln>
                </p:spPr>
              </p:cxnSp>
            </p:grpSp>
            <p:sp>
              <p:nvSpPr>
                <p:cNvPr id="35" name="Text Box 6">
                  <a:extLst>
                    <a:ext uri="{FF2B5EF4-FFF2-40B4-BE49-F238E27FC236}">
                      <a16:creationId xmlns:a16="http://schemas.microsoft.com/office/drawing/2014/main" id="{8DDC2E52-1590-5A99-022E-51948C4A0E88}"/>
                    </a:ext>
                  </a:extLst>
                </p:cNvPr>
                <p:cNvSpPr txBox="1">
                  <a:spLocks noChangeArrowheads="1"/>
                </p:cNvSpPr>
                <p:nvPr/>
              </p:nvSpPr>
              <p:spPr bwMode="auto">
                <a:xfrm>
                  <a:off x="2009" y="2646"/>
                  <a:ext cx="519" cy="25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grpSp>
        </p:grpSp>
        <p:grpSp>
          <p:nvGrpSpPr>
            <p:cNvPr id="29" name="Group 7">
              <a:extLst>
                <a:ext uri="{FF2B5EF4-FFF2-40B4-BE49-F238E27FC236}">
                  <a16:creationId xmlns:a16="http://schemas.microsoft.com/office/drawing/2014/main" id="{C3884D1F-FB54-7EB2-A1BA-64A284798A3A}"/>
                </a:ext>
              </a:extLst>
            </p:cNvPr>
            <p:cNvGrpSpPr>
              <a:grpSpLocks/>
            </p:cNvGrpSpPr>
            <p:nvPr/>
          </p:nvGrpSpPr>
          <p:grpSpPr bwMode="auto">
            <a:xfrm>
              <a:off x="1835696" y="2996952"/>
              <a:ext cx="2376264" cy="2628702"/>
              <a:chOff x="2299" y="2545"/>
              <a:chExt cx="3232" cy="3232"/>
            </a:xfrm>
          </p:grpSpPr>
          <p:cxnSp>
            <p:nvCxnSpPr>
              <p:cNvPr id="30" name="AutoShape 8">
                <a:extLst>
                  <a:ext uri="{FF2B5EF4-FFF2-40B4-BE49-F238E27FC236}">
                    <a16:creationId xmlns:a16="http://schemas.microsoft.com/office/drawing/2014/main" id="{96887365-55BD-0B13-80BA-30ED1644CCDF}"/>
                  </a:ext>
                </a:extLst>
              </p:cNvPr>
              <p:cNvCxnSpPr>
                <a:cxnSpLocks noChangeShapeType="1"/>
              </p:cNvCxnSpPr>
              <p:nvPr/>
            </p:nvCxnSpPr>
            <p:spPr bwMode="auto">
              <a:xfrm flipV="1">
                <a:off x="5325" y="2545"/>
                <a:ext cx="16" cy="3232"/>
              </a:xfrm>
              <a:prstGeom prst="straightConnector1">
                <a:avLst/>
              </a:prstGeom>
              <a:noFill/>
              <a:ln w="28575">
                <a:solidFill>
                  <a:srgbClr val="000000"/>
                </a:solidFill>
                <a:round/>
                <a:headEnd/>
                <a:tailEnd/>
              </a:ln>
            </p:spPr>
          </p:cxnSp>
          <p:cxnSp>
            <p:nvCxnSpPr>
              <p:cNvPr id="31" name="AutoShape 9">
                <a:extLst>
                  <a:ext uri="{FF2B5EF4-FFF2-40B4-BE49-F238E27FC236}">
                    <a16:creationId xmlns:a16="http://schemas.microsoft.com/office/drawing/2014/main" id="{949A0374-EA88-A46B-3088-794DE2BDC4A4}"/>
                  </a:ext>
                </a:extLst>
              </p:cNvPr>
              <p:cNvCxnSpPr>
                <a:cxnSpLocks noChangeShapeType="1"/>
              </p:cNvCxnSpPr>
              <p:nvPr/>
            </p:nvCxnSpPr>
            <p:spPr bwMode="auto">
              <a:xfrm rot="5400000" flipV="1">
                <a:off x="3907" y="1289"/>
                <a:ext cx="16" cy="3232"/>
              </a:xfrm>
              <a:prstGeom prst="straightConnector1">
                <a:avLst/>
              </a:prstGeom>
              <a:noFill/>
              <a:ln w="28575">
                <a:solidFill>
                  <a:srgbClr val="000000"/>
                </a:solidFill>
                <a:round/>
                <a:headEnd/>
                <a:tailEnd/>
              </a:ln>
            </p:spPr>
          </p:cxnSp>
        </p:grpSp>
      </p:grpSp>
      <p:pic>
        <p:nvPicPr>
          <p:cNvPr id="38" name="Picture 10">
            <a:extLst>
              <a:ext uri="{FF2B5EF4-FFF2-40B4-BE49-F238E27FC236}">
                <a16:creationId xmlns:a16="http://schemas.microsoft.com/office/drawing/2014/main" id="{669E22D4-BCE3-8521-CBD6-5E7C46DE01D4}"/>
              </a:ext>
            </a:extLst>
          </p:cNvPr>
          <p:cNvPicPr>
            <a:picLocks noChangeAspect="1" noChangeArrowheads="1"/>
          </p:cNvPicPr>
          <p:nvPr/>
        </p:nvPicPr>
        <p:blipFill>
          <a:blip r:embed="rId5" cstate="print"/>
          <a:srcRect/>
          <a:stretch>
            <a:fillRect/>
          </a:stretch>
        </p:blipFill>
        <p:spPr bwMode="auto">
          <a:xfrm>
            <a:off x="3409582" y="5321607"/>
            <a:ext cx="3771806" cy="1034743"/>
          </a:xfrm>
          <a:prstGeom prst="rect">
            <a:avLst/>
          </a:prstGeom>
          <a:noFill/>
          <a:ln w="9525">
            <a:noFill/>
            <a:miter lim="800000"/>
            <a:headEnd/>
            <a:tailEnd/>
          </a:ln>
        </p:spPr>
      </p:pic>
      <p:sp>
        <p:nvSpPr>
          <p:cNvPr id="39" name="Textfeld 38">
            <a:extLst>
              <a:ext uri="{FF2B5EF4-FFF2-40B4-BE49-F238E27FC236}">
                <a16:creationId xmlns:a16="http://schemas.microsoft.com/office/drawing/2014/main" id="{7E2C8A15-88CE-C91E-3345-8859D649B5CA}"/>
              </a:ext>
            </a:extLst>
          </p:cNvPr>
          <p:cNvSpPr txBox="1"/>
          <p:nvPr/>
        </p:nvSpPr>
        <p:spPr>
          <a:xfrm>
            <a:off x="2921920" y="5119974"/>
            <a:ext cx="5976664" cy="230832"/>
          </a:xfrm>
          <a:prstGeom prst="rect">
            <a:avLst/>
          </a:prstGeom>
          <a:noFill/>
        </p:spPr>
        <p:txBody>
          <a:bodyPr wrap="square" rtlCol="0">
            <a:spAutoFit/>
          </a:bodyPr>
          <a:lstStyle/>
          <a:p>
            <a:r>
              <a:rPr lang="de-DE" sz="900"/>
              <a:t>Abbildung 8</a:t>
            </a:r>
          </a:p>
        </p:txBody>
      </p:sp>
      <p:sp>
        <p:nvSpPr>
          <p:cNvPr id="40" name="Textfeld 39">
            <a:extLst>
              <a:ext uri="{FF2B5EF4-FFF2-40B4-BE49-F238E27FC236}">
                <a16:creationId xmlns:a16="http://schemas.microsoft.com/office/drawing/2014/main" id="{7886E7D5-7FCB-1959-2B9C-F2CA20D61830}"/>
              </a:ext>
            </a:extLst>
          </p:cNvPr>
          <p:cNvSpPr txBox="1"/>
          <p:nvPr/>
        </p:nvSpPr>
        <p:spPr>
          <a:xfrm>
            <a:off x="6429152" y="5838978"/>
            <a:ext cx="752236" cy="646331"/>
          </a:xfrm>
          <a:prstGeom prst="rect">
            <a:avLst/>
          </a:prstGeom>
          <a:noFill/>
          <a:ln w="38100">
            <a:solidFill>
              <a:srgbClr val="FF0000"/>
            </a:solidFill>
          </a:ln>
        </p:spPr>
        <p:txBody>
          <a:bodyPr wrap="square" rtlCol="0">
            <a:spAutoFit/>
          </a:bodyPr>
          <a:lstStyle/>
          <a:p>
            <a:endParaRPr lang="de-DE"/>
          </a:p>
          <a:p>
            <a:endParaRPr lang="de-DE"/>
          </a:p>
        </p:txBody>
      </p:sp>
    </p:spTree>
    <p:extLst>
      <p:ext uri="{BB962C8B-B14F-4D97-AF65-F5344CB8AC3E}">
        <p14:creationId xmlns:p14="http://schemas.microsoft.com/office/powerpoint/2010/main" val="48177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15</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0D049AEC-B860-EFCD-8BB1-E8BC50897831}"/>
              </a:ext>
            </a:extLst>
          </p:cNvPr>
          <p:cNvSpPr txBox="1"/>
          <p:nvPr/>
        </p:nvSpPr>
        <p:spPr>
          <a:xfrm>
            <a:off x="478200" y="1551895"/>
            <a:ext cx="8532440" cy="400110"/>
          </a:xfrm>
          <a:prstGeom prst="rect">
            <a:avLst/>
          </a:prstGeom>
          <a:solidFill>
            <a:schemeClr val="bg1"/>
          </a:solidFill>
        </p:spPr>
        <p:txBody>
          <a:bodyPr wrap="square" rtlCol="0">
            <a:spAutoFit/>
          </a:bodyPr>
          <a:lstStyle/>
          <a:p>
            <a:r>
              <a:rPr lang="de-DE" sz="2000" b="1" dirty="0">
                <a:latin typeface="Optima" panose="02000503060000020004" pitchFamily="2" charset="0"/>
              </a:rPr>
              <a:t>Windspannungsfaktor</a:t>
            </a:r>
            <a:r>
              <a:rPr lang="de-DE" dirty="0">
                <a:latin typeface="Optima" panose="02000503060000020004" pitchFamily="2" charset="0"/>
              </a:rPr>
              <a:t> nach der Formel von </a:t>
            </a:r>
            <a:r>
              <a:rPr lang="de-DE" dirty="0" err="1">
                <a:latin typeface="Optima" panose="02000503060000020004" pitchFamily="2" charset="0"/>
              </a:rPr>
              <a:t>Resio</a:t>
            </a:r>
            <a:r>
              <a:rPr lang="de-DE" dirty="0">
                <a:latin typeface="Optima" panose="02000503060000020004" pitchFamily="2" charset="0"/>
              </a:rPr>
              <a:t> und Vincent berechnen:</a:t>
            </a:r>
          </a:p>
        </p:txBody>
      </p:sp>
      <p:grpSp>
        <p:nvGrpSpPr>
          <p:cNvPr id="24" name="Gruppieren 23">
            <a:extLst>
              <a:ext uri="{FF2B5EF4-FFF2-40B4-BE49-F238E27FC236}">
                <a16:creationId xmlns:a16="http://schemas.microsoft.com/office/drawing/2014/main" id="{7E5C5AD0-98C4-69FE-9DE8-DA4E96A79A73}"/>
              </a:ext>
            </a:extLst>
          </p:cNvPr>
          <p:cNvGrpSpPr/>
          <p:nvPr/>
        </p:nvGrpSpPr>
        <p:grpSpPr>
          <a:xfrm>
            <a:off x="3685446" y="2713420"/>
            <a:ext cx="4821108" cy="2592685"/>
            <a:chOff x="1911132" y="2420888"/>
            <a:chExt cx="4821108" cy="2592685"/>
          </a:xfrm>
        </p:grpSpPr>
        <p:grpSp>
          <p:nvGrpSpPr>
            <p:cNvPr id="25" name="Gruppieren 24">
              <a:extLst>
                <a:ext uri="{FF2B5EF4-FFF2-40B4-BE49-F238E27FC236}">
                  <a16:creationId xmlns:a16="http://schemas.microsoft.com/office/drawing/2014/main" id="{40E68DA5-1938-096A-280C-01CC4E6053E7}"/>
                </a:ext>
              </a:extLst>
            </p:cNvPr>
            <p:cNvGrpSpPr/>
            <p:nvPr/>
          </p:nvGrpSpPr>
          <p:grpSpPr>
            <a:xfrm>
              <a:off x="1911132" y="2420888"/>
              <a:ext cx="4821108" cy="2592685"/>
              <a:chOff x="1911132" y="2420888"/>
              <a:chExt cx="4821108" cy="2592685"/>
            </a:xfrm>
          </p:grpSpPr>
          <p:pic>
            <p:nvPicPr>
              <p:cNvPr id="41" name="Picture 2">
                <a:extLst>
                  <a:ext uri="{FF2B5EF4-FFF2-40B4-BE49-F238E27FC236}">
                    <a16:creationId xmlns:a16="http://schemas.microsoft.com/office/drawing/2014/main" id="{B0CD26E3-33C2-5296-2D2E-A7FC559E7809}"/>
                  </a:ext>
                </a:extLst>
              </p:cNvPr>
              <p:cNvPicPr>
                <a:picLocks noChangeAspect="1" noChangeArrowheads="1"/>
              </p:cNvPicPr>
              <p:nvPr/>
            </p:nvPicPr>
            <p:blipFill>
              <a:blip r:embed="rId4" cstate="print"/>
              <a:srcRect/>
              <a:stretch>
                <a:fillRect/>
              </a:stretch>
            </p:blipFill>
            <p:spPr bwMode="auto">
              <a:xfrm>
                <a:off x="1911132" y="2420888"/>
                <a:ext cx="4821108" cy="2592685"/>
              </a:xfrm>
              <a:prstGeom prst="rect">
                <a:avLst/>
              </a:prstGeom>
              <a:noFill/>
              <a:ln w="9525">
                <a:noFill/>
                <a:miter lim="800000"/>
                <a:headEnd/>
                <a:tailEnd/>
              </a:ln>
            </p:spPr>
          </p:pic>
          <p:sp>
            <p:nvSpPr>
              <p:cNvPr id="42" name="Kreuz 41">
                <a:extLst>
                  <a:ext uri="{FF2B5EF4-FFF2-40B4-BE49-F238E27FC236}">
                    <a16:creationId xmlns:a16="http://schemas.microsoft.com/office/drawing/2014/main" id="{7F474A6F-5B70-6C5D-FDD3-FD4AC9E4D445}"/>
                  </a:ext>
                </a:extLst>
              </p:cNvPr>
              <p:cNvSpPr/>
              <p:nvPr/>
            </p:nvSpPr>
            <p:spPr>
              <a:xfrm>
                <a:off x="3419872" y="2654915"/>
                <a:ext cx="144016" cy="144016"/>
              </a:xfrm>
              <a:prstGeom prst="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Kreuz 42">
                <a:extLst>
                  <a:ext uri="{FF2B5EF4-FFF2-40B4-BE49-F238E27FC236}">
                    <a16:creationId xmlns:a16="http://schemas.microsoft.com/office/drawing/2014/main" id="{211B76A7-EBF6-F616-149C-FFA82407E65D}"/>
                  </a:ext>
                </a:extLst>
              </p:cNvPr>
              <p:cNvSpPr/>
              <p:nvPr/>
            </p:nvSpPr>
            <p:spPr>
              <a:xfrm>
                <a:off x="3419872" y="3573016"/>
                <a:ext cx="144016" cy="144016"/>
              </a:xfrm>
              <a:prstGeom prst="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6" name="Textfeld 25">
              <a:extLst>
                <a:ext uri="{FF2B5EF4-FFF2-40B4-BE49-F238E27FC236}">
                  <a16:creationId xmlns:a16="http://schemas.microsoft.com/office/drawing/2014/main" id="{E327B46D-FA20-2322-807E-AACA31D47BB3}"/>
                </a:ext>
              </a:extLst>
            </p:cNvPr>
            <p:cNvSpPr txBox="1"/>
            <p:nvPr/>
          </p:nvSpPr>
          <p:spPr>
            <a:xfrm>
              <a:off x="1979712" y="4221088"/>
              <a:ext cx="1656184" cy="646331"/>
            </a:xfrm>
            <a:prstGeom prst="rect">
              <a:avLst/>
            </a:prstGeom>
            <a:noFill/>
            <a:ln w="38100">
              <a:solidFill>
                <a:srgbClr val="FF0000"/>
              </a:solidFill>
            </a:ln>
          </p:spPr>
          <p:txBody>
            <a:bodyPr wrap="square" rtlCol="0">
              <a:spAutoFit/>
            </a:bodyPr>
            <a:lstStyle/>
            <a:p>
              <a:endParaRPr lang="de-DE"/>
            </a:p>
            <a:p>
              <a:endParaRPr lang="de-DE"/>
            </a:p>
          </p:txBody>
        </p:sp>
      </p:grpSp>
    </p:spTree>
    <p:extLst>
      <p:ext uri="{BB962C8B-B14F-4D97-AF65-F5344CB8AC3E}">
        <p14:creationId xmlns:p14="http://schemas.microsoft.com/office/powerpoint/2010/main" val="257816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16</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DE00E3F-413D-4D9F-699F-FD009C803EF7}"/>
              </a:ext>
            </a:extLst>
          </p:cNvPr>
          <p:cNvSpPr txBox="1"/>
          <p:nvPr/>
        </p:nvSpPr>
        <p:spPr>
          <a:xfrm>
            <a:off x="267030" y="1429767"/>
            <a:ext cx="3203848" cy="1508105"/>
          </a:xfrm>
          <a:prstGeom prst="rect">
            <a:avLst/>
          </a:prstGeom>
          <a:solidFill>
            <a:schemeClr val="bg1"/>
          </a:solidFill>
        </p:spPr>
        <p:txBody>
          <a:bodyPr wrap="square" rtlCol="0">
            <a:spAutoFit/>
          </a:bodyPr>
          <a:lstStyle/>
          <a:p>
            <a:r>
              <a:rPr lang="de-DE" sz="2000" b="1" u="sng" dirty="0">
                <a:latin typeface="Optima" panose="02000503060000020004" pitchFamily="2" charset="0"/>
              </a:rPr>
              <a:t>Gesuchte Daten: </a:t>
            </a:r>
            <a:endParaRPr lang="de-DE" sz="2000" dirty="0">
              <a:latin typeface="Optima" panose="02000503060000020004" pitchFamily="2" charset="0"/>
            </a:endParaRPr>
          </a:p>
          <a:p>
            <a:r>
              <a:rPr lang="de-DE" dirty="0">
                <a:latin typeface="Optima" panose="02000503060000020004" pitchFamily="2" charset="0"/>
              </a:rPr>
              <a:t> Wellenhöhe</a:t>
            </a:r>
          </a:p>
          <a:p>
            <a:r>
              <a:rPr lang="de-DE" dirty="0">
                <a:latin typeface="Optima" panose="02000503060000020004" pitchFamily="2" charset="0"/>
              </a:rPr>
              <a:t>Wellenperiode</a:t>
            </a:r>
          </a:p>
          <a:p>
            <a:r>
              <a:rPr lang="de-DE" dirty="0" err="1">
                <a:latin typeface="Optima" panose="02000503060000020004" pitchFamily="2" charset="0"/>
              </a:rPr>
              <a:t>Fetchlänge</a:t>
            </a:r>
            <a:r>
              <a:rPr lang="de-DE" dirty="0">
                <a:latin typeface="Optima" panose="02000503060000020004" pitchFamily="2" charset="0"/>
              </a:rPr>
              <a:t>  F (im Tiefwasser)</a:t>
            </a:r>
          </a:p>
          <a:p>
            <a:endParaRPr lang="de-DE" dirty="0">
              <a:latin typeface="Optima" panose="02000503060000020004" pitchFamily="2" charset="0"/>
            </a:endParaRPr>
          </a:p>
        </p:txBody>
      </p:sp>
      <p:pic>
        <p:nvPicPr>
          <p:cNvPr id="17" name="Picture 3">
            <a:extLst>
              <a:ext uri="{FF2B5EF4-FFF2-40B4-BE49-F238E27FC236}">
                <a16:creationId xmlns:a16="http://schemas.microsoft.com/office/drawing/2014/main" id="{E10D61EB-6CCF-6569-20EF-66B76B640088}"/>
              </a:ext>
            </a:extLst>
          </p:cNvPr>
          <p:cNvPicPr>
            <a:picLocks noChangeAspect="1" noChangeArrowheads="1"/>
          </p:cNvPicPr>
          <p:nvPr/>
        </p:nvPicPr>
        <p:blipFill>
          <a:blip r:embed="rId4" cstate="print"/>
          <a:srcRect/>
          <a:stretch>
            <a:fillRect/>
          </a:stretch>
        </p:blipFill>
        <p:spPr bwMode="auto">
          <a:xfrm>
            <a:off x="3993134" y="2749513"/>
            <a:ext cx="3824927" cy="3412009"/>
          </a:xfrm>
          <a:prstGeom prst="rect">
            <a:avLst/>
          </a:prstGeom>
          <a:noFill/>
          <a:ln w="9525">
            <a:noFill/>
            <a:miter lim="800000"/>
            <a:headEnd/>
            <a:tailEnd/>
          </a:ln>
        </p:spPr>
      </p:pic>
      <p:sp>
        <p:nvSpPr>
          <p:cNvPr id="18" name="Textfeld 17">
            <a:extLst>
              <a:ext uri="{FF2B5EF4-FFF2-40B4-BE49-F238E27FC236}">
                <a16:creationId xmlns:a16="http://schemas.microsoft.com/office/drawing/2014/main" id="{757FD940-F833-9375-6B3A-D627CCF15784}"/>
              </a:ext>
            </a:extLst>
          </p:cNvPr>
          <p:cNvSpPr txBox="1"/>
          <p:nvPr/>
        </p:nvSpPr>
        <p:spPr>
          <a:xfrm>
            <a:off x="267030" y="2959021"/>
            <a:ext cx="3096344" cy="400110"/>
          </a:xfrm>
          <a:prstGeom prst="rect">
            <a:avLst/>
          </a:prstGeom>
          <a:solidFill>
            <a:schemeClr val="bg1"/>
          </a:solidFill>
        </p:spPr>
        <p:txBody>
          <a:bodyPr wrap="square" rtlCol="0">
            <a:spAutoFit/>
          </a:bodyPr>
          <a:lstStyle/>
          <a:p>
            <a:r>
              <a:rPr lang="de-DE" sz="2000" dirty="0">
                <a:latin typeface="Optima" panose="02000503060000020004" pitchFamily="2" charset="0"/>
              </a:rPr>
              <a:t>Dimensionsloser </a:t>
            </a:r>
            <a:r>
              <a:rPr lang="de-DE" sz="2000" dirty="0" err="1">
                <a:latin typeface="Optima" panose="02000503060000020004" pitchFamily="2" charset="0"/>
              </a:rPr>
              <a:t>Fetch</a:t>
            </a:r>
            <a:r>
              <a:rPr lang="de-DE" sz="2000" dirty="0">
                <a:latin typeface="Optima" panose="02000503060000020004" pitchFamily="2" charset="0"/>
              </a:rPr>
              <a:t>:</a:t>
            </a:r>
          </a:p>
        </p:txBody>
      </p:sp>
    </p:spTree>
    <p:extLst>
      <p:ext uri="{BB962C8B-B14F-4D97-AF65-F5344CB8AC3E}">
        <p14:creationId xmlns:p14="http://schemas.microsoft.com/office/powerpoint/2010/main" val="3035061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17</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DF2D11E4-3102-9538-0586-8F4DCEDFBDAD}"/>
              </a:ext>
            </a:extLst>
          </p:cNvPr>
          <p:cNvSpPr txBox="1"/>
          <p:nvPr/>
        </p:nvSpPr>
        <p:spPr>
          <a:xfrm>
            <a:off x="267030" y="1518370"/>
            <a:ext cx="4283968" cy="1015663"/>
          </a:xfrm>
          <a:prstGeom prst="rect">
            <a:avLst/>
          </a:prstGeom>
          <a:solidFill>
            <a:schemeClr val="bg1"/>
          </a:solidFill>
        </p:spPr>
        <p:txBody>
          <a:bodyPr wrap="square" rtlCol="0">
            <a:spAutoFit/>
          </a:bodyPr>
          <a:lstStyle/>
          <a:p>
            <a:r>
              <a:rPr lang="de-DE" b="1" u="sng" dirty="0">
                <a:latin typeface="Optima" panose="02000503060000020004" pitchFamily="2" charset="0"/>
              </a:rPr>
              <a:t>Gesuchte Daten: </a:t>
            </a:r>
            <a:endParaRPr lang="de-DE" dirty="0">
              <a:latin typeface="Optima" panose="02000503060000020004" pitchFamily="2" charset="0"/>
            </a:endParaRPr>
          </a:p>
          <a:p>
            <a:r>
              <a:rPr lang="de-DE" sz="2400" i="1" dirty="0" err="1">
                <a:latin typeface="Optima" panose="02000503060000020004" pitchFamily="2" charset="0"/>
              </a:rPr>
              <a:t>Fetchlänge</a:t>
            </a:r>
            <a:r>
              <a:rPr lang="de-DE" sz="2400" i="1" dirty="0">
                <a:latin typeface="Optima" panose="02000503060000020004" pitchFamily="2" charset="0"/>
              </a:rPr>
              <a:t>  F (im Tiefwasser)</a:t>
            </a:r>
          </a:p>
          <a:p>
            <a:endParaRPr lang="de-DE" dirty="0">
              <a:latin typeface="Optima" panose="02000503060000020004" pitchFamily="2" charset="0"/>
            </a:endParaRPr>
          </a:p>
        </p:txBody>
      </p:sp>
      <p:pic>
        <p:nvPicPr>
          <p:cNvPr id="13" name="Picture 2">
            <a:extLst>
              <a:ext uri="{FF2B5EF4-FFF2-40B4-BE49-F238E27FC236}">
                <a16:creationId xmlns:a16="http://schemas.microsoft.com/office/drawing/2014/main" id="{5D586FB6-3AC1-15C2-603B-7B7753852A5E}"/>
              </a:ext>
            </a:extLst>
          </p:cNvPr>
          <p:cNvPicPr>
            <a:picLocks noChangeAspect="1" noChangeArrowheads="1"/>
          </p:cNvPicPr>
          <p:nvPr/>
        </p:nvPicPr>
        <p:blipFill>
          <a:blip r:embed="rId4" cstate="print"/>
          <a:srcRect/>
          <a:stretch>
            <a:fillRect/>
          </a:stretch>
        </p:blipFill>
        <p:spPr bwMode="auto">
          <a:xfrm>
            <a:off x="1526662" y="3894634"/>
            <a:ext cx="1867021" cy="2060997"/>
          </a:xfrm>
          <a:prstGeom prst="rect">
            <a:avLst/>
          </a:prstGeom>
          <a:noFill/>
          <a:ln w="9525">
            <a:noFill/>
            <a:miter lim="800000"/>
            <a:headEnd/>
            <a:tailEnd/>
          </a:ln>
        </p:spPr>
      </p:pic>
      <p:pic>
        <p:nvPicPr>
          <p:cNvPr id="14" name="Picture 3">
            <a:extLst>
              <a:ext uri="{FF2B5EF4-FFF2-40B4-BE49-F238E27FC236}">
                <a16:creationId xmlns:a16="http://schemas.microsoft.com/office/drawing/2014/main" id="{2784E48C-1706-6199-33F7-15661ACF88BA}"/>
              </a:ext>
            </a:extLst>
          </p:cNvPr>
          <p:cNvPicPr>
            <a:picLocks noChangeAspect="1" noChangeArrowheads="1"/>
          </p:cNvPicPr>
          <p:nvPr/>
        </p:nvPicPr>
        <p:blipFill>
          <a:blip r:embed="rId5" cstate="print"/>
          <a:srcRect/>
          <a:stretch>
            <a:fillRect/>
          </a:stretch>
        </p:blipFill>
        <p:spPr bwMode="auto">
          <a:xfrm>
            <a:off x="4695014" y="3894634"/>
            <a:ext cx="3582276" cy="1557511"/>
          </a:xfrm>
          <a:prstGeom prst="rect">
            <a:avLst/>
          </a:prstGeom>
          <a:noFill/>
          <a:ln w="9525">
            <a:noFill/>
            <a:miter lim="800000"/>
            <a:headEnd/>
            <a:tailEnd/>
          </a:ln>
        </p:spPr>
      </p:pic>
      <p:sp>
        <p:nvSpPr>
          <p:cNvPr id="15" name="Textfeld 14">
            <a:extLst>
              <a:ext uri="{FF2B5EF4-FFF2-40B4-BE49-F238E27FC236}">
                <a16:creationId xmlns:a16="http://schemas.microsoft.com/office/drawing/2014/main" id="{B8FDD9E6-38E6-44DE-7676-A37DEAA06658}"/>
              </a:ext>
            </a:extLst>
          </p:cNvPr>
          <p:cNvSpPr txBox="1"/>
          <p:nvPr/>
        </p:nvSpPr>
        <p:spPr>
          <a:xfrm>
            <a:off x="267030" y="3246562"/>
            <a:ext cx="3563888" cy="400110"/>
          </a:xfrm>
          <a:prstGeom prst="rect">
            <a:avLst/>
          </a:prstGeom>
          <a:solidFill>
            <a:schemeClr val="bg1"/>
          </a:solidFill>
        </p:spPr>
        <p:txBody>
          <a:bodyPr wrap="square" rtlCol="0">
            <a:spAutoFit/>
          </a:bodyPr>
          <a:lstStyle/>
          <a:p>
            <a:r>
              <a:rPr lang="de-DE" sz="2000" dirty="0">
                <a:latin typeface="Optima" panose="02000503060000020004" pitchFamily="2" charset="0"/>
              </a:rPr>
              <a:t>Formel für </a:t>
            </a:r>
            <a:r>
              <a:rPr lang="de-DE" sz="2000" dirty="0" err="1">
                <a:latin typeface="Optima" panose="02000503060000020004" pitchFamily="2" charset="0"/>
              </a:rPr>
              <a:t>Fetchbegrenzung</a:t>
            </a:r>
            <a:r>
              <a:rPr lang="de-DE" sz="2000" dirty="0">
                <a:latin typeface="Optima" panose="02000503060000020004" pitchFamily="2" charset="0"/>
              </a:rPr>
              <a:t>:</a:t>
            </a:r>
          </a:p>
        </p:txBody>
      </p:sp>
      <p:sp>
        <p:nvSpPr>
          <p:cNvPr id="19" name="Textfeld 18">
            <a:extLst>
              <a:ext uri="{FF2B5EF4-FFF2-40B4-BE49-F238E27FC236}">
                <a16:creationId xmlns:a16="http://schemas.microsoft.com/office/drawing/2014/main" id="{193E6081-7EBE-8481-7AAA-F2BA277093DE}"/>
              </a:ext>
            </a:extLst>
          </p:cNvPr>
          <p:cNvSpPr txBox="1"/>
          <p:nvPr/>
        </p:nvSpPr>
        <p:spPr>
          <a:xfrm>
            <a:off x="4767022" y="4758730"/>
            <a:ext cx="1872208" cy="646331"/>
          </a:xfrm>
          <a:prstGeom prst="rect">
            <a:avLst/>
          </a:prstGeom>
          <a:noFill/>
          <a:ln w="57150">
            <a:solidFill>
              <a:srgbClr val="FF0000"/>
            </a:solidFill>
          </a:ln>
        </p:spPr>
        <p:txBody>
          <a:bodyPr wrap="square" rtlCol="0">
            <a:spAutoFit/>
          </a:bodyPr>
          <a:lstStyle/>
          <a:p>
            <a:endParaRPr lang="de-DE"/>
          </a:p>
          <a:p>
            <a:endParaRPr lang="de-DE"/>
          </a:p>
        </p:txBody>
      </p:sp>
    </p:spTree>
    <p:extLst>
      <p:ext uri="{BB962C8B-B14F-4D97-AF65-F5344CB8AC3E}">
        <p14:creationId xmlns:p14="http://schemas.microsoft.com/office/powerpoint/2010/main" val="130530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18</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C22C82EB-1DEE-4196-526C-3602B6BB9C36}"/>
              </a:ext>
            </a:extLst>
          </p:cNvPr>
          <p:cNvSpPr txBox="1"/>
          <p:nvPr/>
        </p:nvSpPr>
        <p:spPr>
          <a:xfrm>
            <a:off x="267030" y="1466632"/>
            <a:ext cx="3203848" cy="1015663"/>
          </a:xfrm>
          <a:prstGeom prst="rect">
            <a:avLst/>
          </a:prstGeom>
          <a:solidFill>
            <a:schemeClr val="bg1"/>
          </a:solidFill>
        </p:spPr>
        <p:txBody>
          <a:bodyPr wrap="square" rtlCol="0">
            <a:spAutoFit/>
          </a:bodyPr>
          <a:lstStyle/>
          <a:p>
            <a:r>
              <a:rPr lang="de-DE" b="1" u="sng" dirty="0">
                <a:latin typeface="Optima" panose="02000503060000020004" pitchFamily="2" charset="0"/>
              </a:rPr>
              <a:t>Gesuchte Daten: </a:t>
            </a:r>
            <a:endParaRPr lang="de-DE" dirty="0">
              <a:latin typeface="Optima" panose="02000503060000020004" pitchFamily="2" charset="0"/>
            </a:endParaRPr>
          </a:p>
          <a:p>
            <a:r>
              <a:rPr lang="de-DE" dirty="0">
                <a:latin typeface="Optima" panose="02000503060000020004" pitchFamily="2" charset="0"/>
              </a:rPr>
              <a:t> </a:t>
            </a:r>
            <a:r>
              <a:rPr lang="de-DE" sz="2400" i="1" dirty="0">
                <a:latin typeface="Optima" panose="02000503060000020004" pitchFamily="2" charset="0"/>
              </a:rPr>
              <a:t>Wellenhöhe</a:t>
            </a:r>
          </a:p>
          <a:p>
            <a:endParaRPr lang="de-DE" dirty="0">
              <a:latin typeface="Optima" panose="02000503060000020004" pitchFamily="2" charset="0"/>
            </a:endParaRPr>
          </a:p>
        </p:txBody>
      </p:sp>
      <p:grpSp>
        <p:nvGrpSpPr>
          <p:cNvPr id="17" name="Gruppieren 16">
            <a:extLst>
              <a:ext uri="{FF2B5EF4-FFF2-40B4-BE49-F238E27FC236}">
                <a16:creationId xmlns:a16="http://schemas.microsoft.com/office/drawing/2014/main" id="{AF5B5262-63C6-E180-4F87-4ED6D729446B}"/>
              </a:ext>
            </a:extLst>
          </p:cNvPr>
          <p:cNvGrpSpPr/>
          <p:nvPr/>
        </p:nvGrpSpPr>
        <p:grpSpPr>
          <a:xfrm>
            <a:off x="3090602" y="3509052"/>
            <a:ext cx="5445460" cy="1864023"/>
            <a:chOff x="1547664" y="4653136"/>
            <a:chExt cx="5445460" cy="1864023"/>
          </a:xfrm>
        </p:grpSpPr>
        <p:pic>
          <p:nvPicPr>
            <p:cNvPr id="18" name="Picture 2">
              <a:extLst>
                <a:ext uri="{FF2B5EF4-FFF2-40B4-BE49-F238E27FC236}">
                  <a16:creationId xmlns:a16="http://schemas.microsoft.com/office/drawing/2014/main" id="{FEA0EC18-30FB-B286-0284-1D2AFF3838F1}"/>
                </a:ext>
              </a:extLst>
            </p:cNvPr>
            <p:cNvPicPr>
              <a:picLocks noChangeAspect="1" noChangeArrowheads="1"/>
            </p:cNvPicPr>
            <p:nvPr/>
          </p:nvPicPr>
          <p:blipFill>
            <a:blip r:embed="rId4" cstate="print"/>
            <a:srcRect/>
            <a:stretch>
              <a:fillRect/>
            </a:stretch>
          </p:blipFill>
          <p:spPr bwMode="auto">
            <a:xfrm>
              <a:off x="1547664" y="4653136"/>
              <a:ext cx="5445460" cy="1864023"/>
            </a:xfrm>
            <a:prstGeom prst="rect">
              <a:avLst/>
            </a:prstGeom>
            <a:noFill/>
            <a:ln w="9525">
              <a:noFill/>
              <a:miter lim="800000"/>
              <a:headEnd/>
              <a:tailEnd/>
            </a:ln>
          </p:spPr>
        </p:pic>
        <p:sp>
          <p:nvSpPr>
            <p:cNvPr id="20" name="Rechteck 19">
              <a:extLst>
                <a:ext uri="{FF2B5EF4-FFF2-40B4-BE49-F238E27FC236}">
                  <a16:creationId xmlns:a16="http://schemas.microsoft.com/office/drawing/2014/main" id="{BA7D19C2-1060-FB68-0B8D-64F839A75390}"/>
                </a:ext>
              </a:extLst>
            </p:cNvPr>
            <p:cNvSpPr/>
            <p:nvPr/>
          </p:nvSpPr>
          <p:spPr>
            <a:xfrm>
              <a:off x="6588224" y="5009882"/>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 name="Gruppieren 21">
            <a:extLst>
              <a:ext uri="{FF2B5EF4-FFF2-40B4-BE49-F238E27FC236}">
                <a16:creationId xmlns:a16="http://schemas.microsoft.com/office/drawing/2014/main" id="{E4127E23-9F9C-FBF5-C9D7-6A84997839F2}"/>
              </a:ext>
            </a:extLst>
          </p:cNvPr>
          <p:cNvGrpSpPr/>
          <p:nvPr/>
        </p:nvGrpSpPr>
        <p:grpSpPr>
          <a:xfrm>
            <a:off x="3810682" y="2500940"/>
            <a:ext cx="4032448" cy="887878"/>
            <a:chOff x="2267744" y="3645024"/>
            <a:chExt cx="4032448" cy="887878"/>
          </a:xfrm>
        </p:grpSpPr>
        <p:pic>
          <p:nvPicPr>
            <p:cNvPr id="23" name="Picture 3">
              <a:extLst>
                <a:ext uri="{FF2B5EF4-FFF2-40B4-BE49-F238E27FC236}">
                  <a16:creationId xmlns:a16="http://schemas.microsoft.com/office/drawing/2014/main" id="{5C2799E1-3BB6-D2A1-AD77-BF4AB1F539B4}"/>
                </a:ext>
              </a:extLst>
            </p:cNvPr>
            <p:cNvPicPr>
              <a:picLocks noChangeAspect="1" noChangeArrowheads="1"/>
            </p:cNvPicPr>
            <p:nvPr/>
          </p:nvPicPr>
          <p:blipFill>
            <a:blip r:embed="rId5" cstate="print"/>
            <a:srcRect/>
            <a:stretch>
              <a:fillRect/>
            </a:stretch>
          </p:blipFill>
          <p:spPr bwMode="auto">
            <a:xfrm>
              <a:off x="2267744" y="3645024"/>
              <a:ext cx="4032448" cy="887878"/>
            </a:xfrm>
            <a:prstGeom prst="rect">
              <a:avLst/>
            </a:prstGeom>
            <a:noFill/>
            <a:ln w="9525">
              <a:noFill/>
              <a:miter lim="800000"/>
              <a:headEnd/>
              <a:tailEnd/>
            </a:ln>
          </p:spPr>
        </p:pic>
        <p:sp>
          <p:nvSpPr>
            <p:cNvPr id="24" name="Rechteck 23">
              <a:extLst>
                <a:ext uri="{FF2B5EF4-FFF2-40B4-BE49-F238E27FC236}">
                  <a16:creationId xmlns:a16="http://schemas.microsoft.com/office/drawing/2014/main" id="{16B8489C-947D-1FEF-FE6A-5F6EA073224D}"/>
                </a:ext>
              </a:extLst>
            </p:cNvPr>
            <p:cNvSpPr/>
            <p:nvPr/>
          </p:nvSpPr>
          <p:spPr>
            <a:xfrm>
              <a:off x="6012160" y="3872939"/>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5" name="Textfeld 24">
            <a:extLst>
              <a:ext uri="{FF2B5EF4-FFF2-40B4-BE49-F238E27FC236}">
                <a16:creationId xmlns:a16="http://schemas.microsoft.com/office/drawing/2014/main" id="{DE1BBBED-867C-FD44-00D9-1A2E1755758B}"/>
              </a:ext>
            </a:extLst>
          </p:cNvPr>
          <p:cNvSpPr txBox="1"/>
          <p:nvPr/>
        </p:nvSpPr>
        <p:spPr>
          <a:xfrm>
            <a:off x="3090602" y="4733188"/>
            <a:ext cx="1584176" cy="646331"/>
          </a:xfrm>
          <a:prstGeom prst="rect">
            <a:avLst/>
          </a:prstGeom>
          <a:noFill/>
          <a:ln w="57150">
            <a:solidFill>
              <a:srgbClr val="FF0000"/>
            </a:solidFill>
          </a:ln>
        </p:spPr>
        <p:txBody>
          <a:bodyPr wrap="square" rtlCol="0">
            <a:spAutoFit/>
          </a:bodyPr>
          <a:lstStyle/>
          <a:p>
            <a:endParaRPr lang="de-DE"/>
          </a:p>
          <a:p>
            <a:endParaRPr lang="de-DE"/>
          </a:p>
        </p:txBody>
      </p:sp>
    </p:spTree>
    <p:extLst>
      <p:ext uri="{BB962C8B-B14F-4D97-AF65-F5344CB8AC3E}">
        <p14:creationId xmlns:p14="http://schemas.microsoft.com/office/powerpoint/2010/main" val="2865750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19</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60D0D30A-D6FF-4703-1B0D-A1829E193166}"/>
              </a:ext>
            </a:extLst>
          </p:cNvPr>
          <p:cNvSpPr txBox="1"/>
          <p:nvPr/>
        </p:nvSpPr>
        <p:spPr>
          <a:xfrm>
            <a:off x="267030" y="1439863"/>
            <a:ext cx="3203848" cy="1015663"/>
          </a:xfrm>
          <a:prstGeom prst="rect">
            <a:avLst/>
          </a:prstGeom>
          <a:solidFill>
            <a:schemeClr val="bg1"/>
          </a:solidFill>
        </p:spPr>
        <p:txBody>
          <a:bodyPr wrap="square" rtlCol="0">
            <a:spAutoFit/>
          </a:bodyPr>
          <a:lstStyle/>
          <a:p>
            <a:r>
              <a:rPr lang="de-DE" b="1" u="sng">
                <a:latin typeface="Optima" panose="02000503060000020004" pitchFamily="2" charset="0"/>
              </a:rPr>
              <a:t>Gesuchte Daten: </a:t>
            </a:r>
            <a:endParaRPr lang="de-DE">
              <a:latin typeface="Optima" panose="02000503060000020004" pitchFamily="2" charset="0"/>
            </a:endParaRPr>
          </a:p>
          <a:p>
            <a:r>
              <a:rPr lang="de-DE" sz="2400" i="1">
                <a:latin typeface="Optima" panose="02000503060000020004" pitchFamily="2" charset="0"/>
              </a:rPr>
              <a:t>Wellenperiode</a:t>
            </a:r>
          </a:p>
          <a:p>
            <a:endParaRPr lang="de-DE">
              <a:latin typeface="Optima" panose="02000503060000020004" pitchFamily="2" charset="0"/>
            </a:endParaRPr>
          </a:p>
        </p:txBody>
      </p:sp>
      <p:grpSp>
        <p:nvGrpSpPr>
          <p:cNvPr id="26" name="Gruppieren 25">
            <a:extLst>
              <a:ext uri="{FF2B5EF4-FFF2-40B4-BE49-F238E27FC236}">
                <a16:creationId xmlns:a16="http://schemas.microsoft.com/office/drawing/2014/main" id="{8C12C481-058A-BCD8-977E-90F10F29C391}"/>
              </a:ext>
            </a:extLst>
          </p:cNvPr>
          <p:cNvGrpSpPr/>
          <p:nvPr/>
        </p:nvGrpSpPr>
        <p:grpSpPr>
          <a:xfrm>
            <a:off x="2788534" y="3851482"/>
            <a:ext cx="6034717" cy="2249785"/>
            <a:chOff x="1331640" y="3645024"/>
            <a:chExt cx="6034717" cy="2249785"/>
          </a:xfrm>
        </p:grpSpPr>
        <p:pic>
          <p:nvPicPr>
            <p:cNvPr id="27" name="Picture 2">
              <a:extLst>
                <a:ext uri="{FF2B5EF4-FFF2-40B4-BE49-F238E27FC236}">
                  <a16:creationId xmlns:a16="http://schemas.microsoft.com/office/drawing/2014/main" id="{1474ACB8-9BBC-4AF4-726F-641F1D94F97E}"/>
                </a:ext>
              </a:extLst>
            </p:cNvPr>
            <p:cNvPicPr>
              <a:picLocks noChangeAspect="1" noChangeArrowheads="1"/>
            </p:cNvPicPr>
            <p:nvPr/>
          </p:nvPicPr>
          <p:blipFill>
            <a:blip r:embed="rId4" cstate="print"/>
            <a:srcRect/>
            <a:stretch>
              <a:fillRect/>
            </a:stretch>
          </p:blipFill>
          <p:spPr bwMode="auto">
            <a:xfrm>
              <a:off x="1331640" y="3645024"/>
              <a:ext cx="6034717" cy="2249785"/>
            </a:xfrm>
            <a:prstGeom prst="rect">
              <a:avLst/>
            </a:prstGeom>
            <a:noFill/>
            <a:ln w="9525">
              <a:noFill/>
              <a:miter lim="800000"/>
              <a:headEnd/>
              <a:tailEnd/>
            </a:ln>
          </p:spPr>
        </p:pic>
        <p:sp>
          <p:nvSpPr>
            <p:cNvPr id="28" name="Textfeld 27">
              <a:extLst>
                <a:ext uri="{FF2B5EF4-FFF2-40B4-BE49-F238E27FC236}">
                  <a16:creationId xmlns:a16="http://schemas.microsoft.com/office/drawing/2014/main" id="{70846280-783B-2044-10E2-35AD6EE3FA55}"/>
                </a:ext>
              </a:extLst>
            </p:cNvPr>
            <p:cNvSpPr txBox="1"/>
            <p:nvPr/>
          </p:nvSpPr>
          <p:spPr>
            <a:xfrm>
              <a:off x="1403648" y="5157192"/>
              <a:ext cx="3240360" cy="646331"/>
            </a:xfrm>
            <a:prstGeom prst="rect">
              <a:avLst/>
            </a:prstGeom>
            <a:noFill/>
            <a:ln w="57150">
              <a:solidFill>
                <a:srgbClr val="FF0000"/>
              </a:solidFill>
            </a:ln>
          </p:spPr>
          <p:txBody>
            <a:bodyPr wrap="square" rtlCol="0">
              <a:spAutoFit/>
            </a:bodyPr>
            <a:lstStyle/>
            <a:p>
              <a:endParaRPr lang="de-DE"/>
            </a:p>
            <a:p>
              <a:endParaRPr lang="de-DE"/>
            </a:p>
          </p:txBody>
        </p:sp>
      </p:grpSp>
      <p:pic>
        <p:nvPicPr>
          <p:cNvPr id="29" name="Picture 2">
            <a:extLst>
              <a:ext uri="{FF2B5EF4-FFF2-40B4-BE49-F238E27FC236}">
                <a16:creationId xmlns:a16="http://schemas.microsoft.com/office/drawing/2014/main" id="{D4593E45-DC5D-1CE9-2005-1C1403E075E5}"/>
              </a:ext>
            </a:extLst>
          </p:cNvPr>
          <p:cNvPicPr>
            <a:picLocks noChangeAspect="1" noChangeArrowheads="1"/>
          </p:cNvPicPr>
          <p:nvPr/>
        </p:nvPicPr>
        <p:blipFill>
          <a:blip r:embed="rId5" cstate="print"/>
          <a:srcRect/>
          <a:stretch>
            <a:fillRect/>
          </a:stretch>
        </p:blipFill>
        <p:spPr bwMode="auto">
          <a:xfrm>
            <a:off x="4300702" y="1763250"/>
            <a:ext cx="2887428" cy="1193279"/>
          </a:xfrm>
          <a:prstGeom prst="rect">
            <a:avLst/>
          </a:prstGeom>
          <a:noFill/>
          <a:ln w="9525">
            <a:noFill/>
            <a:miter lim="800000"/>
            <a:headEnd/>
            <a:tailEnd/>
          </a:ln>
        </p:spPr>
      </p:pic>
      <p:pic>
        <p:nvPicPr>
          <p:cNvPr id="30" name="Picture 2">
            <a:extLst>
              <a:ext uri="{FF2B5EF4-FFF2-40B4-BE49-F238E27FC236}">
                <a16:creationId xmlns:a16="http://schemas.microsoft.com/office/drawing/2014/main" id="{CD4C0A2A-10DF-7D17-6000-9F98D90FDFE4}"/>
              </a:ext>
            </a:extLst>
          </p:cNvPr>
          <p:cNvPicPr>
            <a:picLocks noChangeAspect="1" noChangeArrowheads="1"/>
          </p:cNvPicPr>
          <p:nvPr/>
        </p:nvPicPr>
        <p:blipFill>
          <a:blip r:embed="rId6" cstate="print"/>
          <a:srcRect/>
          <a:stretch>
            <a:fillRect/>
          </a:stretch>
        </p:blipFill>
        <p:spPr bwMode="auto">
          <a:xfrm>
            <a:off x="4228694" y="2981284"/>
            <a:ext cx="2967185" cy="798190"/>
          </a:xfrm>
          <a:prstGeom prst="rect">
            <a:avLst/>
          </a:prstGeom>
          <a:noFill/>
          <a:ln w="9525">
            <a:noFill/>
            <a:miter lim="800000"/>
            <a:headEnd/>
            <a:tailEnd/>
          </a:ln>
        </p:spPr>
      </p:pic>
    </p:spTree>
    <p:extLst>
      <p:ext uri="{BB962C8B-B14F-4D97-AF65-F5344CB8AC3E}">
        <p14:creationId xmlns:p14="http://schemas.microsoft.com/office/powerpoint/2010/main" val="2369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11" name="Tabelle 10">
            <a:extLst>
              <a:ext uri="{FF2B5EF4-FFF2-40B4-BE49-F238E27FC236}">
                <a16:creationId xmlns:a16="http://schemas.microsoft.com/office/drawing/2014/main" id="{FE3FD33A-0C09-7C46-82D6-7A897D47815A}"/>
              </a:ext>
            </a:extLst>
          </p:cNvPr>
          <p:cNvGraphicFramePr>
            <a:graphicFrameLocks noGrp="1"/>
          </p:cNvGraphicFramePr>
          <p:nvPr>
            <p:extLst>
              <p:ext uri="{D42A27DB-BD31-4B8C-83A1-F6EECF244321}">
                <p14:modId xmlns:p14="http://schemas.microsoft.com/office/powerpoint/2010/main" val="800977644"/>
              </p:ext>
            </p:extLst>
          </p:nvPr>
        </p:nvGraphicFramePr>
        <p:xfrm>
          <a:off x="1507930" y="2311846"/>
          <a:ext cx="8795335" cy="2647361"/>
        </p:xfrm>
        <a:graphic>
          <a:graphicData uri="http://schemas.openxmlformats.org/drawingml/2006/table">
            <a:tbl>
              <a:tblPr bandRow="1">
                <a:tableStyleId>{5C22544A-7EE6-4342-B048-85BDC9FD1C3A}</a:tableStyleId>
              </a:tblPr>
              <a:tblGrid>
                <a:gridCol w="8181473">
                  <a:extLst>
                    <a:ext uri="{9D8B030D-6E8A-4147-A177-3AD203B41FA5}">
                      <a16:colId xmlns:a16="http://schemas.microsoft.com/office/drawing/2014/main" val="20000"/>
                    </a:ext>
                  </a:extLst>
                </a:gridCol>
                <a:gridCol w="613862">
                  <a:extLst>
                    <a:ext uri="{9D8B030D-6E8A-4147-A177-3AD203B41FA5}">
                      <a16:colId xmlns:a16="http://schemas.microsoft.com/office/drawing/2014/main" val="20001"/>
                    </a:ext>
                  </a:extLst>
                </a:gridCol>
              </a:tblGrid>
              <a:tr h="4983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dirty="0"/>
                        <a:t>Physikalischer Teil</a:t>
                      </a: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rPr>
                        <a:t>1</a:t>
                      </a: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576190">
                <a:tc>
                  <a:txBody>
                    <a:bodyPr/>
                    <a:lstStyle/>
                    <a:p>
                      <a:pPr marL="0" marR="0" indent="0" algn="l" rtl="0" eaLnBrk="1" fontAlgn="auto" latinLnBrk="0" hangingPunct="1">
                        <a:lnSpc>
                          <a:spcPct val="100000"/>
                        </a:lnSpc>
                        <a:spcBef>
                          <a:spcPts val="0"/>
                        </a:spcBef>
                        <a:spcAft>
                          <a:spcPts val="0"/>
                        </a:spcAft>
                        <a:buClrTx/>
                        <a:buSzTx/>
                        <a:buFontTx/>
                        <a:buNone/>
                      </a:pPr>
                      <a:r>
                        <a:rPr lang="de-DE" sz="1800" dirty="0"/>
                        <a:t>   Wellendaten anhand von Windgeschwindigkeit Wirkdauer bestimmen </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1.1</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1"/>
                  </a:ext>
                </a:extLst>
              </a:tr>
              <a:tr h="576190">
                <a:tc>
                  <a:txBody>
                    <a:bodyPr/>
                    <a:lstStyle/>
                    <a:p>
                      <a:r>
                        <a:rPr lang="de-DE" sz="1800" dirty="0"/>
                        <a:t>   Windspannungsfaktor berechnen</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1.2</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2"/>
                  </a:ext>
                </a:extLst>
              </a:tr>
              <a:tr h="4983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dirty="0"/>
                        <a:t>   Wellenhöhe, Wellenperiode, </a:t>
                      </a:r>
                      <a:r>
                        <a:rPr lang="de-DE" sz="1800" dirty="0" err="1"/>
                        <a:t>Fetchlänge</a:t>
                      </a:r>
                      <a:r>
                        <a:rPr lang="de-DE" sz="1800" dirty="0"/>
                        <a:t> berechnen</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1.3</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3"/>
                  </a:ext>
                </a:extLst>
              </a:tr>
              <a:tr h="4983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Verifikationsmethoden</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2</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4"/>
                  </a:ext>
                </a:extLst>
              </a:tr>
            </a:tbl>
          </a:graphicData>
        </a:graphic>
      </p:graphicFrame>
      <p:sp>
        <p:nvSpPr>
          <p:cNvPr id="12" name="Datumsplatzhalter 11">
            <a:extLst>
              <a:ext uri="{FF2B5EF4-FFF2-40B4-BE49-F238E27FC236}">
                <a16:creationId xmlns:a16="http://schemas.microsoft.com/office/drawing/2014/main" id="{1EA05A7C-EB6F-7F45-9288-2E0E1507DF3D}"/>
              </a:ext>
            </a:extLst>
          </p:cNvPr>
          <p:cNvSpPr>
            <a:spLocks noGrp="1"/>
          </p:cNvSpPr>
          <p:nvPr>
            <p:ph type="dt" sz="half" idx="10"/>
          </p:nvPr>
        </p:nvSpPr>
        <p:spPr/>
        <p:txBody>
          <a:bodyPr/>
          <a:lstStyle/>
          <a:p>
            <a:fld id="{19BC0409-835B-3048-A900-964B086A3E2C}" type="datetime1">
              <a:rPr lang="de-DE" smtClean="0"/>
              <a:t>01.07.22</a:t>
            </a:fld>
            <a:endParaRPr lang="de-DE"/>
          </a:p>
        </p:txBody>
      </p:sp>
      <p:sp>
        <p:nvSpPr>
          <p:cNvPr id="13" name="Foliennummernplatzhalter 12">
            <a:extLst>
              <a:ext uri="{FF2B5EF4-FFF2-40B4-BE49-F238E27FC236}">
                <a16:creationId xmlns:a16="http://schemas.microsoft.com/office/drawing/2014/main" id="{65A34B7D-8D17-024F-A122-2014DB9177D1}"/>
              </a:ext>
            </a:extLst>
          </p:cNvPr>
          <p:cNvSpPr>
            <a:spLocks noGrp="1"/>
          </p:cNvSpPr>
          <p:nvPr>
            <p:ph type="sldNum" sz="quarter" idx="12"/>
          </p:nvPr>
        </p:nvSpPr>
        <p:spPr/>
        <p:txBody>
          <a:bodyPr/>
          <a:lstStyle/>
          <a:p>
            <a:fld id="{5520E9DD-8CED-2442-A2AF-DE57A08AACE1}" type="slidenum">
              <a:rPr lang="de-DE" smtClean="0"/>
              <a:t>2</a:t>
            </a:fld>
            <a:endParaRPr lang="de-DE"/>
          </a:p>
        </p:txBody>
      </p:sp>
      <p:cxnSp>
        <p:nvCxnSpPr>
          <p:cNvPr id="15" name="Gerade Verbindung 14">
            <a:extLst>
              <a:ext uri="{FF2B5EF4-FFF2-40B4-BE49-F238E27FC236}">
                <a16:creationId xmlns:a16="http://schemas.microsoft.com/office/drawing/2014/main" id="{5E5756A2-216D-764B-BB70-8116128C2ABC}"/>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44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20</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13593CDB-9A48-305B-FE9E-333D039A56F3}"/>
              </a:ext>
            </a:extLst>
          </p:cNvPr>
          <p:cNvSpPr txBox="1"/>
          <p:nvPr/>
        </p:nvSpPr>
        <p:spPr>
          <a:xfrm>
            <a:off x="1966220" y="2799246"/>
            <a:ext cx="6912768" cy="2092881"/>
          </a:xfrm>
          <a:prstGeom prst="rect">
            <a:avLst/>
          </a:prstGeom>
          <a:solidFill>
            <a:schemeClr val="bg1"/>
          </a:solidFill>
        </p:spPr>
        <p:txBody>
          <a:bodyPr wrap="square" rtlCol="0">
            <a:spAutoFit/>
          </a:bodyPr>
          <a:lstStyle/>
          <a:p>
            <a:r>
              <a:rPr lang="de-DE" sz="2800" b="1" u="sng" dirty="0">
                <a:latin typeface="Optima" panose="02000503060000020004" pitchFamily="2" charset="0"/>
              </a:rPr>
              <a:t>Gesuchte Daten:</a:t>
            </a:r>
          </a:p>
          <a:p>
            <a:r>
              <a:rPr lang="de-DE" sz="2800" dirty="0">
                <a:latin typeface="Optima" panose="02000503060000020004" pitchFamily="2" charset="0"/>
              </a:rPr>
              <a:t>Wellenhöhe : 0,822 Meter</a:t>
            </a:r>
          </a:p>
          <a:p>
            <a:r>
              <a:rPr lang="de-DE" sz="2800" dirty="0">
                <a:latin typeface="Optima" panose="02000503060000020004" pitchFamily="2" charset="0"/>
              </a:rPr>
              <a:t>Wellenperiode : 3,185 Sekunden</a:t>
            </a:r>
          </a:p>
          <a:p>
            <a:r>
              <a:rPr lang="de-DE" sz="2800" dirty="0" err="1">
                <a:latin typeface="Optima" panose="02000503060000020004" pitchFamily="2" charset="0"/>
              </a:rPr>
              <a:t>Fetchlänge</a:t>
            </a:r>
            <a:r>
              <a:rPr lang="de-DE" sz="2800" dirty="0">
                <a:latin typeface="Optima" panose="02000503060000020004" pitchFamily="2" charset="0"/>
              </a:rPr>
              <a:t>  F (im Tiefwasser) : 6867,79 m</a:t>
            </a:r>
          </a:p>
          <a:p>
            <a:r>
              <a:rPr lang="de-DE" b="1" u="sng" dirty="0">
                <a:latin typeface="Optima" panose="02000503060000020004" pitchFamily="2" charset="0"/>
              </a:rPr>
              <a:t> </a:t>
            </a:r>
            <a:endParaRPr lang="de-DE" dirty="0">
              <a:latin typeface="Optima" panose="02000503060000020004" pitchFamily="2" charset="0"/>
            </a:endParaRPr>
          </a:p>
        </p:txBody>
      </p:sp>
    </p:spTree>
    <p:extLst>
      <p:ext uri="{BB962C8B-B14F-4D97-AF65-F5344CB8AC3E}">
        <p14:creationId xmlns:p14="http://schemas.microsoft.com/office/powerpoint/2010/main" val="1778610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3957982215"/>
              </p:ext>
            </p:extLst>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21</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67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22</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E9DA7A60-E046-DABD-2D95-A5919B428B5A}"/>
              </a:ext>
            </a:extLst>
          </p:cNvPr>
          <p:cNvSpPr txBox="1"/>
          <p:nvPr/>
        </p:nvSpPr>
        <p:spPr>
          <a:xfrm>
            <a:off x="1135792" y="1413580"/>
            <a:ext cx="9144000" cy="1292662"/>
          </a:xfrm>
          <a:prstGeom prst="rect">
            <a:avLst/>
          </a:prstGeom>
          <a:solidFill>
            <a:schemeClr val="bg1"/>
          </a:solidFill>
        </p:spPr>
        <p:txBody>
          <a:bodyPr wrap="square" rtlCol="0">
            <a:spAutoFit/>
          </a:bodyPr>
          <a:lstStyle/>
          <a:p>
            <a:pPr algn="ctr"/>
            <a:r>
              <a:rPr lang="de-DE" sz="2400" b="1" dirty="0">
                <a:latin typeface="Optima" panose="02000503060000020004" pitchFamily="2" charset="0"/>
              </a:rPr>
              <a:t>2. Verifikation:</a:t>
            </a:r>
          </a:p>
          <a:p>
            <a:pPr algn="ctr"/>
            <a:endParaRPr lang="de-DE" dirty="0">
              <a:latin typeface="Optima" panose="02000503060000020004" pitchFamily="2" charset="0"/>
            </a:endParaRPr>
          </a:p>
          <a:p>
            <a:r>
              <a:rPr lang="de-DE" dirty="0">
                <a:latin typeface="Optima" panose="02000503060000020004" pitchFamily="2" charset="0"/>
              </a:rPr>
              <a:t>Wellenhöhe: 0,822 Meter      Wellenperiode: 3,185 Sekunden    </a:t>
            </a:r>
            <a:r>
              <a:rPr lang="de-DE" dirty="0" err="1">
                <a:latin typeface="Optima" panose="02000503060000020004" pitchFamily="2" charset="0"/>
              </a:rPr>
              <a:t>Fetchlänge</a:t>
            </a:r>
            <a:r>
              <a:rPr lang="de-DE" dirty="0">
                <a:latin typeface="Optima" panose="02000503060000020004" pitchFamily="2" charset="0"/>
              </a:rPr>
              <a:t>  F: 6867,79 m</a:t>
            </a:r>
          </a:p>
          <a:p>
            <a:r>
              <a:rPr lang="de-DE" b="1" u="sng" dirty="0">
                <a:latin typeface="Optima" panose="02000503060000020004" pitchFamily="2" charset="0"/>
              </a:rPr>
              <a:t> </a:t>
            </a:r>
            <a:endParaRPr lang="de-DE" dirty="0">
              <a:latin typeface="Optima" panose="02000503060000020004" pitchFamily="2" charset="0"/>
            </a:endParaRPr>
          </a:p>
        </p:txBody>
      </p:sp>
      <p:pic>
        <p:nvPicPr>
          <p:cNvPr id="12" name="Grafik 11">
            <a:extLst>
              <a:ext uri="{FF2B5EF4-FFF2-40B4-BE49-F238E27FC236}">
                <a16:creationId xmlns:a16="http://schemas.microsoft.com/office/drawing/2014/main" id="{3C1DC5AF-8022-A157-1F1F-671CA3589E4A}"/>
              </a:ext>
            </a:extLst>
          </p:cNvPr>
          <p:cNvPicPr/>
          <p:nvPr/>
        </p:nvPicPr>
        <p:blipFill>
          <a:blip r:embed="rId4" cstate="print"/>
          <a:srcRect/>
          <a:stretch>
            <a:fillRect/>
          </a:stretch>
        </p:blipFill>
        <p:spPr bwMode="auto">
          <a:xfrm>
            <a:off x="2552187" y="2511754"/>
            <a:ext cx="6058413" cy="3915415"/>
          </a:xfrm>
          <a:prstGeom prst="rect">
            <a:avLst/>
          </a:prstGeom>
          <a:noFill/>
          <a:ln w="9525">
            <a:noFill/>
            <a:miter lim="800000"/>
            <a:headEnd/>
            <a:tailEnd/>
          </a:ln>
        </p:spPr>
      </p:pic>
      <p:sp>
        <p:nvSpPr>
          <p:cNvPr id="13" name="Textfeld 12">
            <a:extLst>
              <a:ext uri="{FF2B5EF4-FFF2-40B4-BE49-F238E27FC236}">
                <a16:creationId xmlns:a16="http://schemas.microsoft.com/office/drawing/2014/main" id="{BCB70B11-B391-FD66-3963-0A45252BC370}"/>
              </a:ext>
            </a:extLst>
          </p:cNvPr>
          <p:cNvSpPr txBox="1"/>
          <p:nvPr/>
        </p:nvSpPr>
        <p:spPr>
          <a:xfrm>
            <a:off x="3920339" y="3299164"/>
            <a:ext cx="1635772" cy="336697"/>
          </a:xfrm>
          <a:prstGeom prst="rect">
            <a:avLst/>
          </a:prstGeom>
          <a:noFill/>
          <a:ln w="57150">
            <a:solidFill>
              <a:srgbClr val="0070C0"/>
            </a:solidFill>
          </a:ln>
        </p:spPr>
        <p:txBody>
          <a:bodyPr wrap="square" rtlCol="0">
            <a:spAutoFit/>
          </a:bodyPr>
          <a:lstStyle/>
          <a:p>
            <a:endParaRPr lang="de-DE"/>
          </a:p>
        </p:txBody>
      </p:sp>
      <p:sp>
        <p:nvSpPr>
          <p:cNvPr id="14" name="Textfeld 13">
            <a:extLst>
              <a:ext uri="{FF2B5EF4-FFF2-40B4-BE49-F238E27FC236}">
                <a16:creationId xmlns:a16="http://schemas.microsoft.com/office/drawing/2014/main" id="{88A2A7F2-E7F7-08CB-366F-E3F97A418224}"/>
              </a:ext>
            </a:extLst>
          </p:cNvPr>
          <p:cNvSpPr txBox="1"/>
          <p:nvPr/>
        </p:nvSpPr>
        <p:spPr>
          <a:xfrm>
            <a:off x="3813892" y="5780838"/>
            <a:ext cx="1635772" cy="646331"/>
          </a:xfrm>
          <a:prstGeom prst="rect">
            <a:avLst/>
          </a:prstGeom>
          <a:noFill/>
          <a:ln w="28575">
            <a:solidFill>
              <a:srgbClr val="0070C0"/>
            </a:solidFill>
          </a:ln>
        </p:spPr>
        <p:txBody>
          <a:bodyPr wrap="square" rtlCol="0">
            <a:spAutoFit/>
          </a:bodyPr>
          <a:lstStyle/>
          <a:p>
            <a:endParaRPr lang="de-DE" dirty="0"/>
          </a:p>
          <a:p>
            <a:endParaRPr lang="de-DE" dirty="0"/>
          </a:p>
        </p:txBody>
      </p:sp>
      <p:sp>
        <p:nvSpPr>
          <p:cNvPr id="17" name="Textfeld 16">
            <a:extLst>
              <a:ext uri="{FF2B5EF4-FFF2-40B4-BE49-F238E27FC236}">
                <a16:creationId xmlns:a16="http://schemas.microsoft.com/office/drawing/2014/main" id="{020B74AF-8314-8512-BCF0-DF75891FA613}"/>
              </a:ext>
            </a:extLst>
          </p:cNvPr>
          <p:cNvSpPr txBox="1"/>
          <p:nvPr/>
        </p:nvSpPr>
        <p:spPr>
          <a:xfrm>
            <a:off x="2552187" y="6561875"/>
            <a:ext cx="3453295" cy="230832"/>
          </a:xfrm>
          <a:prstGeom prst="rect">
            <a:avLst/>
          </a:prstGeom>
          <a:noFill/>
        </p:spPr>
        <p:txBody>
          <a:bodyPr wrap="square" rtlCol="0">
            <a:spAutoFit/>
          </a:bodyPr>
          <a:lstStyle/>
          <a:p>
            <a:r>
              <a:rPr lang="de-DE" sz="900"/>
              <a:t>Abbildung 9</a:t>
            </a:r>
            <a:endParaRPr lang="de-DE"/>
          </a:p>
        </p:txBody>
      </p:sp>
    </p:spTree>
    <p:extLst>
      <p:ext uri="{BB962C8B-B14F-4D97-AF65-F5344CB8AC3E}">
        <p14:creationId xmlns:p14="http://schemas.microsoft.com/office/powerpoint/2010/main" val="3364400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23</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9632EB6C-646A-94D4-F640-A37419CB81DB}"/>
              </a:ext>
            </a:extLst>
          </p:cNvPr>
          <p:cNvPicPr/>
          <p:nvPr/>
        </p:nvPicPr>
        <p:blipFill>
          <a:blip r:embed="rId4" cstate="print"/>
          <a:srcRect/>
          <a:stretch>
            <a:fillRect/>
          </a:stretch>
        </p:blipFill>
        <p:spPr bwMode="auto">
          <a:xfrm>
            <a:off x="1286251" y="1119905"/>
            <a:ext cx="8100392" cy="5462050"/>
          </a:xfrm>
          <a:prstGeom prst="rect">
            <a:avLst/>
          </a:prstGeom>
          <a:noFill/>
          <a:ln w="9525">
            <a:noFill/>
            <a:miter lim="800000"/>
            <a:headEnd/>
            <a:tailEnd/>
          </a:ln>
        </p:spPr>
      </p:pic>
      <p:sp>
        <p:nvSpPr>
          <p:cNvPr id="12" name="AutoShape 2">
            <a:extLst>
              <a:ext uri="{FF2B5EF4-FFF2-40B4-BE49-F238E27FC236}">
                <a16:creationId xmlns:a16="http://schemas.microsoft.com/office/drawing/2014/main" id="{C2E08F76-7108-BCB7-8531-01A4B1BAD720}"/>
              </a:ext>
            </a:extLst>
          </p:cNvPr>
          <p:cNvSpPr>
            <a:spLocks noChangeArrowheads="1"/>
          </p:cNvSpPr>
          <p:nvPr/>
        </p:nvSpPr>
        <p:spPr bwMode="auto">
          <a:xfrm>
            <a:off x="7550947" y="2200025"/>
            <a:ext cx="313447" cy="1388229"/>
          </a:xfrm>
          <a:prstGeom prst="downArrow">
            <a:avLst>
              <a:gd name="adj1" fmla="val 50000"/>
              <a:gd name="adj2" fmla="val 83784"/>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de-DE"/>
          </a:p>
        </p:txBody>
      </p:sp>
      <p:sp>
        <p:nvSpPr>
          <p:cNvPr id="13" name="Text Box 3">
            <a:extLst>
              <a:ext uri="{FF2B5EF4-FFF2-40B4-BE49-F238E27FC236}">
                <a16:creationId xmlns:a16="http://schemas.microsoft.com/office/drawing/2014/main" id="{6EFC03FC-D472-F966-9B49-27ED86848857}"/>
              </a:ext>
            </a:extLst>
          </p:cNvPr>
          <p:cNvSpPr txBox="1">
            <a:spLocks noChangeArrowheads="1"/>
          </p:cNvSpPr>
          <p:nvPr/>
        </p:nvSpPr>
        <p:spPr bwMode="auto">
          <a:xfrm>
            <a:off x="7622955" y="1335929"/>
            <a:ext cx="1512168" cy="9361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b="0" i="0" u="none" strike="noStrike" cap="none" normalizeH="0" baseline="0">
                <a:ln>
                  <a:noFill/>
                </a:ln>
                <a:solidFill>
                  <a:schemeClr val="tx1"/>
                </a:solidFill>
                <a:effectLst/>
                <a:latin typeface="Optima" panose="02000503060000020004" pitchFamily="2" charset="0"/>
                <a:cs typeface="Arial" pitchFamily="34" charset="0"/>
              </a:rPr>
              <a:t>Ort der Wetterstation (2m Höhe)</a:t>
            </a:r>
          </a:p>
        </p:txBody>
      </p:sp>
      <p:cxnSp>
        <p:nvCxnSpPr>
          <p:cNvPr id="14" name="AutoShape 4">
            <a:extLst>
              <a:ext uri="{FF2B5EF4-FFF2-40B4-BE49-F238E27FC236}">
                <a16:creationId xmlns:a16="http://schemas.microsoft.com/office/drawing/2014/main" id="{E1C6216E-8BC3-0CED-5178-B18ECE19C024}"/>
              </a:ext>
            </a:extLst>
          </p:cNvPr>
          <p:cNvCxnSpPr>
            <a:cxnSpLocks noChangeShapeType="1"/>
          </p:cNvCxnSpPr>
          <p:nvPr/>
        </p:nvCxnSpPr>
        <p:spPr bwMode="auto">
          <a:xfrm>
            <a:off x="1790307" y="2128017"/>
            <a:ext cx="5394622" cy="1596132"/>
          </a:xfrm>
          <a:prstGeom prst="straightConnector1">
            <a:avLst/>
          </a:prstGeom>
          <a:noFill/>
          <a:ln w="76200">
            <a:solidFill>
              <a:srgbClr val="FF0000"/>
            </a:solidFill>
            <a:round/>
            <a:headEnd/>
            <a:tailEnd type="triangle" w="med" len="med"/>
          </a:ln>
        </p:spPr>
      </p:cxnSp>
      <p:sp>
        <p:nvSpPr>
          <p:cNvPr id="16" name="Text Box 5">
            <a:extLst>
              <a:ext uri="{FF2B5EF4-FFF2-40B4-BE49-F238E27FC236}">
                <a16:creationId xmlns:a16="http://schemas.microsoft.com/office/drawing/2014/main" id="{685C276B-AADB-332E-2AF2-4633FA7495CB}"/>
              </a:ext>
            </a:extLst>
          </p:cNvPr>
          <p:cNvSpPr txBox="1">
            <a:spLocks noChangeArrowheads="1"/>
          </p:cNvSpPr>
          <p:nvPr/>
        </p:nvSpPr>
        <p:spPr bwMode="auto">
          <a:xfrm>
            <a:off x="3374482" y="3280145"/>
            <a:ext cx="2555584" cy="86409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de-DE" sz="2000" b="0" i="0" u="none" strike="noStrike" cap="none" normalizeH="0" baseline="0" dirty="0">
                <a:ln>
                  <a:noFill/>
                </a:ln>
                <a:solidFill>
                  <a:schemeClr val="tx1"/>
                </a:solidFill>
                <a:effectLst/>
                <a:latin typeface="Optima" panose="02000503060000020004" pitchFamily="2" charset="0"/>
                <a:cs typeface="Arial" pitchFamily="34" charset="0"/>
              </a:rPr>
              <a:t>12,5cm = </a:t>
            </a:r>
            <a:r>
              <a:rPr lang="de-DE" sz="2000" dirty="0">
                <a:latin typeface="Optima" panose="02000503060000020004" pitchFamily="2" charset="0"/>
                <a:cs typeface="Arial" pitchFamily="34" charset="0"/>
              </a:rPr>
              <a:t>3,125</a:t>
            </a:r>
            <a:r>
              <a:rPr kumimoji="0" lang="de-DE" sz="2000" b="0" i="0" u="none" strike="noStrike" cap="none" normalizeH="0" baseline="0" dirty="0">
                <a:ln>
                  <a:noFill/>
                </a:ln>
                <a:solidFill>
                  <a:schemeClr val="tx1"/>
                </a:solidFill>
                <a:effectLst/>
                <a:latin typeface="Optima" panose="02000503060000020004" pitchFamily="2" charset="0"/>
                <a:cs typeface="Arial" pitchFamily="34" charset="0"/>
              </a:rPr>
              <a:t> km</a:t>
            </a:r>
          </a:p>
          <a:p>
            <a:pPr marL="0" marR="0" lvl="0" indent="0" algn="l" defTabSz="914400" rtl="0" eaLnBrk="1" fontAlgn="base" latinLnBrk="0" hangingPunct="1">
              <a:lnSpc>
                <a:spcPct val="100000"/>
              </a:lnSpc>
              <a:spcBef>
                <a:spcPct val="0"/>
              </a:spcBef>
              <a:spcAft>
                <a:spcPts val="1000"/>
              </a:spcAft>
              <a:buClrTx/>
              <a:buSzTx/>
              <a:buFontTx/>
              <a:buNone/>
              <a:tabLst/>
            </a:pPr>
            <a:r>
              <a:rPr lang="de-DE" sz="2000" dirty="0">
                <a:latin typeface="Optima" panose="02000503060000020004" pitchFamily="2" charset="0"/>
                <a:cs typeface="Arial" pitchFamily="34" charset="0"/>
              </a:rPr>
              <a:t>2 cm = 500 m</a:t>
            </a:r>
            <a:endParaRPr kumimoji="0" lang="de-DE" sz="2000" b="0" i="0" u="none" strike="noStrike" cap="none" normalizeH="0" baseline="0" dirty="0">
              <a:ln>
                <a:noFill/>
              </a:ln>
              <a:solidFill>
                <a:schemeClr val="tx1"/>
              </a:solidFill>
              <a:effectLst/>
              <a:latin typeface="Optima" panose="02000503060000020004" pitchFamily="2" charset="0"/>
              <a:cs typeface="Arial" pitchFamily="34" charset="0"/>
            </a:endParaRPr>
          </a:p>
        </p:txBody>
      </p:sp>
      <p:sp>
        <p:nvSpPr>
          <p:cNvPr id="17" name="Textfeld 16">
            <a:extLst>
              <a:ext uri="{FF2B5EF4-FFF2-40B4-BE49-F238E27FC236}">
                <a16:creationId xmlns:a16="http://schemas.microsoft.com/office/drawing/2014/main" id="{B39A2219-BD19-55AC-268C-2D765EAE9629}"/>
              </a:ext>
            </a:extLst>
          </p:cNvPr>
          <p:cNvSpPr txBox="1"/>
          <p:nvPr/>
        </p:nvSpPr>
        <p:spPr>
          <a:xfrm>
            <a:off x="1178238" y="6587852"/>
            <a:ext cx="4392488" cy="230832"/>
          </a:xfrm>
          <a:prstGeom prst="rect">
            <a:avLst/>
          </a:prstGeom>
          <a:noFill/>
        </p:spPr>
        <p:txBody>
          <a:bodyPr wrap="square" rtlCol="0">
            <a:spAutoFit/>
          </a:bodyPr>
          <a:lstStyle/>
          <a:p>
            <a:r>
              <a:rPr lang="de-DE" sz="900" dirty="0"/>
              <a:t>Abbildung 11: https://</a:t>
            </a:r>
            <a:r>
              <a:rPr lang="de-DE" sz="900" dirty="0" err="1"/>
              <a:t>de.windfinder.com</a:t>
            </a:r>
            <a:r>
              <a:rPr lang="de-DE" sz="900" dirty="0"/>
              <a:t>/</a:t>
            </a:r>
            <a:r>
              <a:rPr lang="de-DE" sz="900" dirty="0" err="1"/>
              <a:t>weatherforecast</a:t>
            </a:r>
            <a:r>
              <a:rPr lang="de-DE" sz="900" dirty="0"/>
              <a:t>/</a:t>
            </a:r>
            <a:r>
              <a:rPr lang="de-DE" sz="900" dirty="0" err="1"/>
              <a:t>kiel_leuchtturm</a:t>
            </a:r>
            <a:endParaRPr lang="de-DE" sz="900" dirty="0"/>
          </a:p>
        </p:txBody>
      </p:sp>
    </p:spTree>
    <p:extLst>
      <p:ext uri="{BB962C8B-B14F-4D97-AF65-F5344CB8AC3E}">
        <p14:creationId xmlns:p14="http://schemas.microsoft.com/office/powerpoint/2010/main" val="3295494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524000" y="3645025"/>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152400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0"/>
            <a:ext cx="152400" cy="190500"/>
          </a:xfrm>
          <a:prstGeom prst="rect">
            <a:avLst/>
          </a:prstGeom>
          <a:noFill/>
        </p:spPr>
      </p:pic>
      <p:pic>
        <p:nvPicPr>
          <p:cNvPr id="11" name="Grafik 10"/>
          <p:cNvPicPr/>
          <p:nvPr/>
        </p:nvPicPr>
        <p:blipFill>
          <a:blip r:embed="rId3" cstate="print"/>
          <a:srcRect/>
          <a:stretch>
            <a:fillRect/>
          </a:stretch>
        </p:blipFill>
        <p:spPr bwMode="auto">
          <a:xfrm>
            <a:off x="1524000" y="0"/>
            <a:ext cx="9144000" cy="6858000"/>
          </a:xfrm>
          <a:prstGeom prst="rect">
            <a:avLst/>
          </a:prstGeom>
          <a:noFill/>
          <a:ln w="9525">
            <a:noFill/>
            <a:miter lim="800000"/>
            <a:headEnd/>
            <a:tailEnd/>
          </a:ln>
        </p:spPr>
      </p:pic>
      <p:cxnSp>
        <p:nvCxnSpPr>
          <p:cNvPr id="12" name="Gerade Verbindung 11"/>
          <p:cNvCxnSpPr/>
          <p:nvPr/>
        </p:nvCxnSpPr>
        <p:spPr>
          <a:xfrm>
            <a:off x="2495600" y="6093296"/>
            <a:ext cx="784887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495600" y="6360232"/>
            <a:ext cx="6552728" cy="230832"/>
          </a:xfrm>
          <a:prstGeom prst="rect">
            <a:avLst/>
          </a:prstGeom>
          <a:noFill/>
        </p:spPr>
        <p:txBody>
          <a:bodyPr wrap="square" rtlCol="0">
            <a:spAutoFit/>
          </a:bodyPr>
          <a:lstStyle/>
          <a:p>
            <a:r>
              <a:rPr lang="de-DE" sz="900" dirty="0"/>
              <a:t>Abbildung 11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524000" y="3645025"/>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152400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0"/>
            <a:ext cx="152400" cy="190500"/>
          </a:xfrm>
          <a:prstGeom prst="rect">
            <a:avLst/>
          </a:prstGeom>
          <a:noFill/>
        </p:spPr>
      </p:pic>
      <p:pic>
        <p:nvPicPr>
          <p:cNvPr id="11" name="Grafik 10"/>
          <p:cNvPicPr/>
          <p:nvPr/>
        </p:nvPicPr>
        <p:blipFill>
          <a:blip r:embed="rId3" cstate="print"/>
          <a:srcRect/>
          <a:stretch>
            <a:fillRect/>
          </a:stretch>
        </p:blipFill>
        <p:spPr bwMode="auto">
          <a:xfrm>
            <a:off x="1524000" y="0"/>
            <a:ext cx="9144000" cy="6858000"/>
          </a:xfrm>
          <a:prstGeom prst="rect">
            <a:avLst/>
          </a:prstGeom>
          <a:noFill/>
          <a:ln w="9525">
            <a:noFill/>
            <a:miter lim="800000"/>
            <a:headEnd/>
            <a:tailEnd/>
          </a:ln>
        </p:spPr>
      </p:pic>
      <p:cxnSp>
        <p:nvCxnSpPr>
          <p:cNvPr id="12" name="Gerade Verbindung 11"/>
          <p:cNvCxnSpPr/>
          <p:nvPr/>
        </p:nvCxnSpPr>
        <p:spPr>
          <a:xfrm flipV="1">
            <a:off x="2567608" y="377280"/>
            <a:ext cx="0" cy="571601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524000" y="3645025"/>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152400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0"/>
            <a:ext cx="152400" cy="190500"/>
          </a:xfrm>
          <a:prstGeom prst="rect">
            <a:avLst/>
          </a:prstGeom>
          <a:noFill/>
        </p:spPr>
      </p:pic>
      <p:pic>
        <p:nvPicPr>
          <p:cNvPr id="11" name="Grafik 10"/>
          <p:cNvPicPr/>
          <p:nvPr/>
        </p:nvPicPr>
        <p:blipFill>
          <a:blip r:embed="rId3" cstate="print"/>
          <a:srcRect/>
          <a:stretch>
            <a:fillRect/>
          </a:stretch>
        </p:blipFill>
        <p:spPr bwMode="auto">
          <a:xfrm>
            <a:off x="1524000" y="0"/>
            <a:ext cx="9144000" cy="6858000"/>
          </a:xfrm>
          <a:prstGeom prst="rect">
            <a:avLst/>
          </a:prstGeom>
          <a:noFill/>
          <a:ln w="9525">
            <a:noFill/>
            <a:miter lim="800000"/>
            <a:headEnd/>
            <a:tailEnd/>
          </a:ln>
        </p:spPr>
      </p:pic>
      <p:cxnSp>
        <p:nvCxnSpPr>
          <p:cNvPr id="12" name="Gerade Verbindung 11"/>
          <p:cNvCxnSpPr/>
          <p:nvPr/>
        </p:nvCxnSpPr>
        <p:spPr>
          <a:xfrm flipV="1">
            <a:off x="2423592" y="404664"/>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V="1">
            <a:off x="2927648" y="476672"/>
            <a:ext cx="1296144" cy="56886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flipV="1">
            <a:off x="3287688" y="548680"/>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V="1">
            <a:off x="4295800" y="476672"/>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524000" y="3645025"/>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152400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0"/>
            <a:ext cx="152400" cy="190500"/>
          </a:xfrm>
          <a:prstGeom prst="rect">
            <a:avLst/>
          </a:prstGeom>
          <a:noFill/>
        </p:spPr>
      </p:pic>
      <p:pic>
        <p:nvPicPr>
          <p:cNvPr id="11" name="Grafik 10"/>
          <p:cNvPicPr/>
          <p:nvPr/>
        </p:nvPicPr>
        <p:blipFill>
          <a:blip r:embed="rId3" cstate="print"/>
          <a:srcRect/>
          <a:stretch>
            <a:fillRect/>
          </a:stretch>
        </p:blipFill>
        <p:spPr bwMode="auto">
          <a:xfrm>
            <a:off x="1524000" y="0"/>
            <a:ext cx="9144000" cy="6858000"/>
          </a:xfrm>
          <a:prstGeom prst="rect">
            <a:avLst/>
          </a:prstGeom>
          <a:noFill/>
          <a:ln w="9525">
            <a:noFill/>
            <a:miter lim="800000"/>
            <a:headEnd/>
            <a:tailEnd/>
          </a:ln>
        </p:spPr>
      </p:pic>
      <p:cxnSp>
        <p:nvCxnSpPr>
          <p:cNvPr id="12" name="Gerade Verbindung 11"/>
          <p:cNvCxnSpPr/>
          <p:nvPr/>
        </p:nvCxnSpPr>
        <p:spPr>
          <a:xfrm flipH="1" flipV="1">
            <a:off x="2567608" y="2132856"/>
            <a:ext cx="3600400" cy="396044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flipH="1" flipV="1">
            <a:off x="2567608" y="1628800"/>
            <a:ext cx="4032448" cy="446449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flipH="1" flipV="1">
            <a:off x="2567608" y="1196752"/>
            <a:ext cx="4464496" cy="489654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524000" y="3645025"/>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152400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0"/>
            <a:ext cx="152400" cy="190500"/>
          </a:xfrm>
          <a:prstGeom prst="rect">
            <a:avLst/>
          </a:prstGeom>
          <a:noFill/>
        </p:spPr>
      </p:pic>
      <p:pic>
        <p:nvPicPr>
          <p:cNvPr id="11" name="Grafik 10"/>
          <p:cNvPicPr/>
          <p:nvPr/>
        </p:nvPicPr>
        <p:blipFill>
          <a:blip r:embed="rId3" cstate="print"/>
          <a:srcRect/>
          <a:stretch>
            <a:fillRect/>
          </a:stretch>
        </p:blipFill>
        <p:spPr bwMode="auto">
          <a:xfrm>
            <a:off x="1524000" y="0"/>
            <a:ext cx="9144000" cy="6858000"/>
          </a:xfrm>
          <a:prstGeom prst="rect">
            <a:avLst/>
          </a:prstGeom>
          <a:noFill/>
          <a:ln w="9525">
            <a:noFill/>
            <a:miter lim="800000"/>
            <a:headEnd/>
            <a:tailEnd/>
          </a:ln>
        </p:spPr>
      </p:pic>
      <p:cxnSp>
        <p:nvCxnSpPr>
          <p:cNvPr id="12" name="Gerade Verbindung 11"/>
          <p:cNvCxnSpPr/>
          <p:nvPr/>
        </p:nvCxnSpPr>
        <p:spPr>
          <a:xfrm flipH="1" flipV="1">
            <a:off x="7536160" y="404664"/>
            <a:ext cx="1656184" cy="360040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flipH="1" flipV="1">
            <a:off x="5807968" y="404664"/>
            <a:ext cx="2160240" cy="475252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flipH="1" flipV="1">
            <a:off x="6384032" y="404664"/>
            <a:ext cx="1944216" cy="439248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a:xfrm flipH="1" flipV="1">
            <a:off x="6744072" y="404664"/>
            <a:ext cx="1872208" cy="403244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524000" y="3645025"/>
            <a:ext cx="9144000" cy="646331"/>
          </a:xfrm>
          <a:prstGeom prst="rect">
            <a:avLst/>
          </a:prstGeom>
          <a:solidFill>
            <a:schemeClr val="bg1"/>
          </a:solidFill>
        </p:spPr>
        <p:txBody>
          <a:bodyPr wrap="square" rtlCol="0">
            <a:spAutoFit/>
          </a:bodyPr>
          <a:lstStyle/>
          <a:p>
            <a:endParaRPr lang="de-DE"/>
          </a:p>
          <a:p>
            <a:endParaRPr lang="de-DE"/>
          </a:p>
        </p:txBody>
      </p:sp>
      <p:sp>
        <p:nvSpPr>
          <p:cNvPr id="9" name="Textfeld 8"/>
          <p:cNvSpPr txBox="1"/>
          <p:nvPr/>
        </p:nvSpPr>
        <p:spPr>
          <a:xfrm>
            <a:off x="1524000" y="692696"/>
            <a:ext cx="3203848" cy="369332"/>
          </a:xfrm>
          <a:prstGeom prst="rect">
            <a:avLst/>
          </a:prstGeom>
          <a:solidFill>
            <a:schemeClr val="bg1">
              <a:lumMod val="65000"/>
            </a:schemeClr>
          </a:solidFill>
        </p:spPr>
        <p:txBody>
          <a:bodyPr wrap="square" rtlCol="0">
            <a:spAutoFit/>
          </a:bodyPr>
          <a:lstStyle/>
          <a:p>
            <a:r>
              <a:rPr lang="de-DE"/>
              <a:t>Beispielstandort </a:t>
            </a:r>
            <a:r>
              <a:rPr lang="de-DE" err="1"/>
              <a:t>Laboe</a:t>
            </a:r>
            <a:endParaRPr lang="de-DE"/>
          </a:p>
        </p:txBody>
      </p:sp>
      <p:sp>
        <p:nvSpPr>
          <p:cNvPr id="2071" name="Rectangle 2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de-DE"/>
          </a:p>
        </p:txBody>
      </p:sp>
      <p:pic>
        <p:nvPicPr>
          <p:cNvPr id="2070" name="Picture 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0" y="0"/>
            <a:ext cx="152400" cy="190500"/>
          </a:xfrm>
          <a:prstGeom prst="rect">
            <a:avLst/>
          </a:prstGeom>
          <a:noFill/>
        </p:spPr>
      </p:pic>
      <p:pic>
        <p:nvPicPr>
          <p:cNvPr id="11" name="Grafik 10"/>
          <p:cNvPicPr/>
          <p:nvPr/>
        </p:nvPicPr>
        <p:blipFill>
          <a:blip r:embed="rId3" cstate="print"/>
          <a:srcRect/>
          <a:stretch>
            <a:fillRect/>
          </a:stretch>
        </p:blipFill>
        <p:spPr bwMode="auto">
          <a:xfrm>
            <a:off x="1524000" y="0"/>
            <a:ext cx="9144000" cy="6858000"/>
          </a:xfrm>
          <a:prstGeom prst="rect">
            <a:avLst/>
          </a:prstGeom>
          <a:noFill/>
          <a:ln w="9525">
            <a:noFill/>
            <a:miter lim="800000"/>
            <a:headEnd/>
            <a:tailEnd/>
          </a:ln>
        </p:spPr>
      </p:pic>
      <p:cxnSp>
        <p:nvCxnSpPr>
          <p:cNvPr id="18" name="Gerade Verbindung 17"/>
          <p:cNvCxnSpPr/>
          <p:nvPr/>
        </p:nvCxnSpPr>
        <p:spPr>
          <a:xfrm flipH="1" flipV="1">
            <a:off x="4151784" y="1700808"/>
            <a:ext cx="2088232" cy="468052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4655840" y="2132856"/>
            <a:ext cx="0" cy="410445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2279576" y="2780928"/>
            <a:ext cx="4104456"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flipH="1" flipV="1">
            <a:off x="2999656" y="908720"/>
            <a:ext cx="4464496" cy="489654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flipV="1">
            <a:off x="3863752" y="404664"/>
            <a:ext cx="1368152" cy="56166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1524000" y="2132857"/>
            <a:ext cx="899592" cy="646331"/>
          </a:xfrm>
          <a:prstGeom prst="rect">
            <a:avLst/>
          </a:prstGeom>
          <a:solidFill>
            <a:schemeClr val="bg1"/>
          </a:solidFill>
          <a:ln w="38100">
            <a:solidFill>
              <a:srgbClr val="00B050"/>
            </a:solidFill>
          </a:ln>
        </p:spPr>
        <p:txBody>
          <a:bodyPr wrap="square" rtlCol="0">
            <a:spAutoFit/>
          </a:bodyPr>
          <a:lstStyle/>
          <a:p>
            <a:pPr algn="ctr"/>
            <a:r>
              <a:rPr lang="de-DE" dirty="0">
                <a:latin typeface="Optima" panose="02000503060000020004" pitchFamily="2" charset="0"/>
              </a:rPr>
              <a:t>19,43 m/s</a:t>
            </a:r>
          </a:p>
        </p:txBody>
      </p:sp>
      <p:sp>
        <p:nvSpPr>
          <p:cNvPr id="28" name="Textfeld 27"/>
          <p:cNvSpPr txBox="1"/>
          <p:nvPr/>
        </p:nvSpPr>
        <p:spPr>
          <a:xfrm>
            <a:off x="4223792" y="6309320"/>
            <a:ext cx="1008112" cy="369332"/>
          </a:xfrm>
          <a:prstGeom prst="rect">
            <a:avLst/>
          </a:prstGeom>
          <a:solidFill>
            <a:schemeClr val="bg1"/>
          </a:solidFill>
          <a:ln w="38100">
            <a:solidFill>
              <a:srgbClr val="00B0F0"/>
            </a:solidFill>
          </a:ln>
        </p:spPr>
        <p:txBody>
          <a:bodyPr wrap="square" rtlCol="0">
            <a:spAutoFit/>
          </a:bodyPr>
          <a:lstStyle/>
          <a:p>
            <a:pPr algn="ctr"/>
            <a:r>
              <a:rPr lang="de-DE">
                <a:latin typeface="Optima" panose="02000503060000020004" pitchFamily="2" charset="0"/>
              </a:rPr>
              <a:t>6,8 km</a:t>
            </a:r>
          </a:p>
        </p:txBody>
      </p:sp>
      <p:sp>
        <p:nvSpPr>
          <p:cNvPr id="29" name="Textfeld 28"/>
          <p:cNvSpPr txBox="1"/>
          <p:nvPr/>
        </p:nvSpPr>
        <p:spPr>
          <a:xfrm>
            <a:off x="2855640" y="5589240"/>
            <a:ext cx="899592" cy="369332"/>
          </a:xfrm>
          <a:prstGeom prst="rect">
            <a:avLst/>
          </a:prstGeom>
          <a:solidFill>
            <a:schemeClr val="bg1"/>
          </a:solidFill>
          <a:ln w="38100">
            <a:solidFill>
              <a:srgbClr val="FF0000"/>
            </a:solidFill>
          </a:ln>
        </p:spPr>
        <p:txBody>
          <a:bodyPr wrap="square" rtlCol="0">
            <a:spAutoFit/>
          </a:bodyPr>
          <a:lstStyle/>
          <a:p>
            <a:pPr algn="ctr"/>
            <a:r>
              <a:rPr lang="de-DE">
                <a:latin typeface="Optima" panose="02000503060000020004" pitchFamily="2" charset="0"/>
              </a:rPr>
              <a:t>1,25 h</a:t>
            </a:r>
          </a:p>
        </p:txBody>
      </p:sp>
      <p:sp>
        <p:nvSpPr>
          <p:cNvPr id="30" name="Textfeld 29"/>
          <p:cNvSpPr txBox="1"/>
          <p:nvPr/>
        </p:nvSpPr>
        <p:spPr>
          <a:xfrm>
            <a:off x="7176120" y="5013176"/>
            <a:ext cx="899592" cy="369332"/>
          </a:xfrm>
          <a:prstGeom prst="rect">
            <a:avLst/>
          </a:prstGeom>
          <a:solidFill>
            <a:schemeClr val="bg1"/>
          </a:solidFill>
          <a:ln w="38100">
            <a:solidFill>
              <a:srgbClr val="FFFF00"/>
            </a:solidFill>
          </a:ln>
        </p:spPr>
        <p:txBody>
          <a:bodyPr wrap="square" rtlCol="0">
            <a:spAutoFit/>
          </a:bodyPr>
          <a:lstStyle/>
          <a:p>
            <a:pPr algn="ctr"/>
            <a:r>
              <a:rPr lang="de-DE">
                <a:latin typeface="Optima" panose="02000503060000020004" pitchFamily="2" charset="0"/>
              </a:rPr>
              <a:t>0,8 m</a:t>
            </a:r>
          </a:p>
        </p:txBody>
      </p:sp>
      <p:sp>
        <p:nvSpPr>
          <p:cNvPr id="31" name="Textfeld 30"/>
          <p:cNvSpPr txBox="1"/>
          <p:nvPr/>
        </p:nvSpPr>
        <p:spPr>
          <a:xfrm>
            <a:off x="3791744" y="1124744"/>
            <a:ext cx="899592" cy="369332"/>
          </a:xfrm>
          <a:prstGeom prst="rect">
            <a:avLst/>
          </a:prstGeom>
          <a:solidFill>
            <a:schemeClr val="bg1"/>
          </a:solidFill>
          <a:ln w="38100">
            <a:solidFill>
              <a:srgbClr val="002060"/>
            </a:solidFill>
          </a:ln>
        </p:spPr>
        <p:txBody>
          <a:bodyPr wrap="square" rtlCol="0">
            <a:spAutoFit/>
          </a:bodyPr>
          <a:lstStyle/>
          <a:p>
            <a:pPr algn="ctr"/>
            <a:r>
              <a:rPr lang="de-DE">
                <a:latin typeface="Optima" panose="02000503060000020004" pitchFamily="2" charset="0"/>
              </a:rPr>
              <a:t>3,1 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3"/>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4"/>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11" name="Tabelle 10">
            <a:extLst>
              <a:ext uri="{FF2B5EF4-FFF2-40B4-BE49-F238E27FC236}">
                <a16:creationId xmlns:a16="http://schemas.microsoft.com/office/drawing/2014/main" id="{FE3FD33A-0C09-7C46-82D6-7A897D47815A}"/>
              </a:ext>
            </a:extLst>
          </p:cNvPr>
          <p:cNvGraphicFramePr>
            <a:graphicFrameLocks noGrp="1"/>
          </p:cNvGraphicFramePr>
          <p:nvPr>
            <p:extLst>
              <p:ext uri="{D42A27DB-BD31-4B8C-83A1-F6EECF244321}">
                <p14:modId xmlns:p14="http://schemas.microsoft.com/office/powerpoint/2010/main" val="3191949464"/>
              </p:ext>
            </p:extLst>
          </p:nvPr>
        </p:nvGraphicFramePr>
        <p:xfrm>
          <a:off x="1507930" y="2311846"/>
          <a:ext cx="8795335" cy="3644015"/>
        </p:xfrm>
        <a:graphic>
          <a:graphicData uri="http://schemas.openxmlformats.org/drawingml/2006/table">
            <a:tbl>
              <a:tblPr bandRow="1">
                <a:tableStyleId>{5C22544A-7EE6-4342-B048-85BDC9FD1C3A}</a:tableStyleId>
              </a:tblPr>
              <a:tblGrid>
                <a:gridCol w="8181473">
                  <a:extLst>
                    <a:ext uri="{9D8B030D-6E8A-4147-A177-3AD203B41FA5}">
                      <a16:colId xmlns:a16="http://schemas.microsoft.com/office/drawing/2014/main" val="20000"/>
                    </a:ext>
                  </a:extLst>
                </a:gridCol>
                <a:gridCol w="613862">
                  <a:extLst>
                    <a:ext uri="{9D8B030D-6E8A-4147-A177-3AD203B41FA5}">
                      <a16:colId xmlns:a16="http://schemas.microsoft.com/office/drawing/2014/main" val="20001"/>
                    </a:ext>
                  </a:extLst>
                </a:gridCol>
              </a:tblGrid>
              <a:tr h="4983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dirty="0"/>
                        <a:t>Python Teil</a:t>
                      </a: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3</a:t>
                      </a: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576190">
                <a:tc>
                  <a:txBody>
                    <a:bodyPr/>
                    <a:lstStyle/>
                    <a:p>
                      <a:pPr marL="0" marR="0" indent="0" algn="l" rtl="0" eaLnBrk="1" fontAlgn="auto" latinLnBrk="0" hangingPunct="1">
                        <a:lnSpc>
                          <a:spcPct val="100000"/>
                        </a:lnSpc>
                        <a:spcBef>
                          <a:spcPts val="0"/>
                        </a:spcBef>
                        <a:spcAft>
                          <a:spcPts val="0"/>
                        </a:spcAft>
                        <a:buClrTx/>
                        <a:buSzTx/>
                        <a:buFontTx/>
                        <a:buNone/>
                      </a:pPr>
                      <a:r>
                        <a:rPr lang="de-DE" sz="1800" dirty="0"/>
                        <a:t>   Motivation/Einführung</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3.1</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1"/>
                  </a:ext>
                </a:extLst>
              </a:tr>
              <a:tr h="576190">
                <a:tc>
                  <a:txBody>
                    <a:bodyPr/>
                    <a:lstStyle/>
                    <a:p>
                      <a:r>
                        <a:rPr lang="de-DE" sz="1800" dirty="0"/>
                        <a:t>   Behavioral Finance und der Einfluss des Wetters</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3.2</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2"/>
                  </a:ext>
                </a:extLst>
              </a:tr>
              <a:tr h="4983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dirty="0"/>
                        <a:t>   Finanzprodukte</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3.3</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3"/>
                  </a:ext>
                </a:extLst>
              </a:tr>
              <a:tr h="4983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   Wetterderivate</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3.4</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4"/>
                  </a:ext>
                </a:extLst>
              </a:tr>
              <a:tr h="4983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Implementierung in Python</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4</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866727778"/>
                  </a:ext>
                </a:extLst>
              </a:tr>
              <a:tr h="4983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Quellen</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dirty="0">
                          <a:solidFill>
                            <a:schemeClr val="bg1"/>
                          </a:solidFill>
                        </a:rPr>
                        <a:t>5</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194053527"/>
                  </a:ext>
                </a:extLst>
              </a:tr>
            </a:tbl>
          </a:graphicData>
        </a:graphic>
      </p:graphicFrame>
      <p:sp>
        <p:nvSpPr>
          <p:cNvPr id="12" name="Datumsplatzhalter 11">
            <a:extLst>
              <a:ext uri="{FF2B5EF4-FFF2-40B4-BE49-F238E27FC236}">
                <a16:creationId xmlns:a16="http://schemas.microsoft.com/office/drawing/2014/main" id="{1EA05A7C-EB6F-7F45-9288-2E0E1507DF3D}"/>
              </a:ext>
            </a:extLst>
          </p:cNvPr>
          <p:cNvSpPr>
            <a:spLocks noGrp="1"/>
          </p:cNvSpPr>
          <p:nvPr>
            <p:ph type="dt" sz="half" idx="10"/>
          </p:nvPr>
        </p:nvSpPr>
        <p:spPr/>
        <p:txBody>
          <a:bodyPr/>
          <a:lstStyle/>
          <a:p>
            <a:fld id="{19BC0409-835B-3048-A900-964B086A3E2C}" type="datetime1">
              <a:rPr lang="de-DE" smtClean="0"/>
              <a:t>01.07.22</a:t>
            </a:fld>
            <a:endParaRPr lang="de-DE"/>
          </a:p>
        </p:txBody>
      </p:sp>
      <p:sp>
        <p:nvSpPr>
          <p:cNvPr id="13" name="Foliennummernplatzhalter 12">
            <a:extLst>
              <a:ext uri="{FF2B5EF4-FFF2-40B4-BE49-F238E27FC236}">
                <a16:creationId xmlns:a16="http://schemas.microsoft.com/office/drawing/2014/main" id="{65A34B7D-8D17-024F-A122-2014DB9177D1}"/>
              </a:ext>
            </a:extLst>
          </p:cNvPr>
          <p:cNvSpPr>
            <a:spLocks noGrp="1"/>
          </p:cNvSpPr>
          <p:nvPr>
            <p:ph type="sldNum" sz="quarter" idx="12"/>
          </p:nvPr>
        </p:nvSpPr>
        <p:spPr/>
        <p:txBody>
          <a:bodyPr/>
          <a:lstStyle/>
          <a:p>
            <a:fld id="{5520E9DD-8CED-2442-A2AF-DE57A08AACE1}" type="slidenum">
              <a:rPr lang="de-DE" smtClean="0"/>
              <a:t>3</a:t>
            </a:fld>
            <a:endParaRPr lang="de-DE"/>
          </a:p>
        </p:txBody>
      </p:sp>
      <p:cxnSp>
        <p:nvCxnSpPr>
          <p:cNvPr id="15" name="Gerade Verbindung 14">
            <a:extLst>
              <a:ext uri="{FF2B5EF4-FFF2-40B4-BE49-F238E27FC236}">
                <a16:creationId xmlns:a16="http://schemas.microsoft.com/office/drawing/2014/main" id="{5E5756A2-216D-764B-BB70-8116128C2ABC}"/>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946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1364981270"/>
              </p:ext>
            </p:extLst>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30</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415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Motivation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a:noFill/>
        </p:spPr>
        <p:txBody>
          <a:bodyPr/>
          <a:lstStyle/>
          <a:p>
            <a:fld id="{D7CAEB1C-104F-E040-8C62-9ED0D26D027D}" type="datetime1">
              <a:rPr lang="de-DE" smtClean="0">
                <a:latin typeface="Optima" panose="02000503060000020004" pitchFamily="2" charset="0"/>
              </a:rPr>
              <a:t>01.07.22</a:t>
            </a:fld>
            <a:endParaRPr lang="de-DE">
              <a:latin typeface="Optima" panose="02000503060000020004" pitchFamily="2" charset="0"/>
            </a:endParaRPr>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31</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itel 1">
            <a:extLst>
              <a:ext uri="{FF2B5EF4-FFF2-40B4-BE49-F238E27FC236}">
                <a16:creationId xmlns:a16="http://schemas.microsoft.com/office/drawing/2014/main" id="{CE0BF3C9-80E3-C64D-4B7E-EBFC00E6FE4A}"/>
              </a:ext>
            </a:extLst>
          </p:cNvPr>
          <p:cNvSpPr txBox="1">
            <a:spLocks/>
          </p:cNvSpPr>
          <p:nvPr/>
        </p:nvSpPr>
        <p:spPr>
          <a:xfrm>
            <a:off x="4591687" y="2672939"/>
            <a:ext cx="2076065" cy="610313"/>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dirty="0">
                <a:solidFill>
                  <a:schemeClr val="tx1"/>
                </a:solidFill>
                <a:latin typeface="Optima" panose="02000503060000020004" pitchFamily="2" charset="0"/>
              </a:rPr>
              <a:t>Schäden/</a:t>
            </a:r>
          </a:p>
          <a:p>
            <a:pPr algn="ctr"/>
            <a:r>
              <a:rPr lang="de-DE" sz="1800" dirty="0">
                <a:solidFill>
                  <a:schemeClr val="tx1"/>
                </a:solidFill>
                <a:latin typeface="Optima" panose="02000503060000020004" pitchFamily="2" charset="0"/>
              </a:rPr>
              <a:t>Naturkatastrophen </a:t>
            </a:r>
          </a:p>
        </p:txBody>
      </p:sp>
      <p:sp>
        <p:nvSpPr>
          <p:cNvPr id="46" name="Titel 1">
            <a:extLst>
              <a:ext uri="{FF2B5EF4-FFF2-40B4-BE49-F238E27FC236}">
                <a16:creationId xmlns:a16="http://schemas.microsoft.com/office/drawing/2014/main" id="{DD8D480C-EA71-7E7B-6E16-DE9C144BCBC1}"/>
              </a:ext>
            </a:extLst>
          </p:cNvPr>
          <p:cNvSpPr txBox="1">
            <a:spLocks/>
          </p:cNvSpPr>
          <p:nvPr/>
        </p:nvSpPr>
        <p:spPr>
          <a:xfrm>
            <a:off x="845001" y="1805217"/>
            <a:ext cx="1885143" cy="424638"/>
          </a:xfrm>
          <a:prstGeom prst="rect">
            <a:avLst/>
          </a:prstGeom>
          <a:noFill/>
          <a:ln>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Finanzbranche</a:t>
            </a:r>
          </a:p>
        </p:txBody>
      </p:sp>
      <p:sp>
        <p:nvSpPr>
          <p:cNvPr id="47" name="Titel 1">
            <a:extLst>
              <a:ext uri="{FF2B5EF4-FFF2-40B4-BE49-F238E27FC236}">
                <a16:creationId xmlns:a16="http://schemas.microsoft.com/office/drawing/2014/main" id="{3D563E6A-C88C-5EBC-8C48-5707D32030E5}"/>
              </a:ext>
            </a:extLst>
          </p:cNvPr>
          <p:cNvSpPr txBox="1">
            <a:spLocks/>
          </p:cNvSpPr>
          <p:nvPr/>
        </p:nvSpPr>
        <p:spPr>
          <a:xfrm>
            <a:off x="2947522" y="4605622"/>
            <a:ext cx="162480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Rohstoffe</a:t>
            </a:r>
          </a:p>
        </p:txBody>
      </p:sp>
      <p:sp>
        <p:nvSpPr>
          <p:cNvPr id="48" name="Titel 1">
            <a:extLst>
              <a:ext uri="{FF2B5EF4-FFF2-40B4-BE49-F238E27FC236}">
                <a16:creationId xmlns:a16="http://schemas.microsoft.com/office/drawing/2014/main" id="{CE22360E-387F-D8CD-034D-953BA10D97E9}"/>
              </a:ext>
            </a:extLst>
          </p:cNvPr>
          <p:cNvSpPr txBox="1">
            <a:spLocks/>
          </p:cNvSpPr>
          <p:nvPr/>
        </p:nvSpPr>
        <p:spPr>
          <a:xfrm>
            <a:off x="7298674" y="4510817"/>
            <a:ext cx="1732357" cy="652964"/>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Energien und</a:t>
            </a:r>
          </a:p>
          <a:p>
            <a:pPr algn="ctr"/>
            <a:r>
              <a:rPr lang="de-DE" sz="1800">
                <a:solidFill>
                  <a:schemeClr val="tx1"/>
                </a:solidFill>
                <a:latin typeface="Optima" panose="02000503060000020004" pitchFamily="2" charset="0"/>
              </a:rPr>
              <a:t> Strompreise</a:t>
            </a:r>
          </a:p>
        </p:txBody>
      </p:sp>
      <p:sp>
        <p:nvSpPr>
          <p:cNvPr id="49" name="Titel 1">
            <a:extLst>
              <a:ext uri="{FF2B5EF4-FFF2-40B4-BE49-F238E27FC236}">
                <a16:creationId xmlns:a16="http://schemas.microsoft.com/office/drawing/2014/main" id="{EE74A875-9C86-8DC7-6DF4-B7504F16C3E6}"/>
              </a:ext>
            </a:extLst>
          </p:cNvPr>
          <p:cNvSpPr txBox="1">
            <a:spLocks/>
          </p:cNvSpPr>
          <p:nvPr/>
        </p:nvSpPr>
        <p:spPr>
          <a:xfrm>
            <a:off x="9078797" y="1886257"/>
            <a:ext cx="2302385" cy="424638"/>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Energiewirtschaft</a:t>
            </a:r>
          </a:p>
        </p:txBody>
      </p:sp>
      <p:sp>
        <p:nvSpPr>
          <p:cNvPr id="50" name="Titel 1">
            <a:extLst>
              <a:ext uri="{FF2B5EF4-FFF2-40B4-BE49-F238E27FC236}">
                <a16:creationId xmlns:a16="http://schemas.microsoft.com/office/drawing/2014/main" id="{1A4EF7A0-6BAF-3048-16B1-E2ECFCB59774}"/>
              </a:ext>
            </a:extLst>
          </p:cNvPr>
          <p:cNvSpPr txBox="1">
            <a:spLocks/>
          </p:cNvSpPr>
          <p:nvPr/>
        </p:nvSpPr>
        <p:spPr>
          <a:xfrm>
            <a:off x="3093345" y="5350662"/>
            <a:ext cx="1333156"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Metalle</a:t>
            </a:r>
          </a:p>
        </p:txBody>
      </p:sp>
      <p:sp>
        <p:nvSpPr>
          <p:cNvPr id="51" name="Titel 1">
            <a:extLst>
              <a:ext uri="{FF2B5EF4-FFF2-40B4-BE49-F238E27FC236}">
                <a16:creationId xmlns:a16="http://schemas.microsoft.com/office/drawing/2014/main" id="{20D691F8-7227-05E7-0968-E5D7B3994FEC}"/>
              </a:ext>
            </a:extLst>
          </p:cNvPr>
          <p:cNvSpPr txBox="1">
            <a:spLocks/>
          </p:cNvSpPr>
          <p:nvPr/>
        </p:nvSpPr>
        <p:spPr>
          <a:xfrm>
            <a:off x="454227" y="5167574"/>
            <a:ext cx="205568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Soft </a:t>
            </a:r>
            <a:r>
              <a:rPr lang="de-DE" sz="1800" err="1">
                <a:solidFill>
                  <a:schemeClr val="tx1"/>
                </a:solidFill>
                <a:latin typeface="Optima" panose="02000503060000020004" pitchFamily="2" charset="0"/>
              </a:rPr>
              <a:t>Commodities</a:t>
            </a:r>
            <a:endParaRPr lang="de-DE" sz="1800">
              <a:solidFill>
                <a:schemeClr val="tx1"/>
              </a:solidFill>
              <a:latin typeface="Optima" panose="02000503060000020004" pitchFamily="2" charset="0"/>
            </a:endParaRPr>
          </a:p>
        </p:txBody>
      </p:sp>
      <p:sp>
        <p:nvSpPr>
          <p:cNvPr id="52" name="Titel 1">
            <a:extLst>
              <a:ext uri="{FF2B5EF4-FFF2-40B4-BE49-F238E27FC236}">
                <a16:creationId xmlns:a16="http://schemas.microsoft.com/office/drawing/2014/main" id="{0DF2C207-95C1-95EA-3EAD-F2D61C569C2B}"/>
              </a:ext>
            </a:extLst>
          </p:cNvPr>
          <p:cNvSpPr txBox="1">
            <a:spLocks/>
          </p:cNvSpPr>
          <p:nvPr/>
        </p:nvSpPr>
        <p:spPr>
          <a:xfrm>
            <a:off x="8948895" y="2818970"/>
            <a:ext cx="2562188" cy="424638"/>
          </a:xfrm>
          <a:prstGeom prst="rect">
            <a:avLst/>
          </a:prstGeom>
          <a:noFill/>
          <a:ln>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Erneuerbare Energien</a:t>
            </a:r>
          </a:p>
        </p:txBody>
      </p:sp>
      <p:sp>
        <p:nvSpPr>
          <p:cNvPr id="53" name="Titel 1">
            <a:extLst>
              <a:ext uri="{FF2B5EF4-FFF2-40B4-BE49-F238E27FC236}">
                <a16:creationId xmlns:a16="http://schemas.microsoft.com/office/drawing/2014/main" id="{3B1BF163-01D8-8295-B812-481B1216AE5F}"/>
              </a:ext>
            </a:extLst>
          </p:cNvPr>
          <p:cNvSpPr txBox="1">
            <a:spLocks/>
          </p:cNvSpPr>
          <p:nvPr/>
        </p:nvSpPr>
        <p:spPr>
          <a:xfrm>
            <a:off x="1022260" y="3142155"/>
            <a:ext cx="1530623" cy="703532"/>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dirty="0" err="1">
                <a:solidFill>
                  <a:schemeClr val="tx1"/>
                </a:solidFill>
                <a:latin typeface="Optima" panose="02000503060000020004" pitchFamily="2" charset="0"/>
              </a:rPr>
              <a:t>Behavioral</a:t>
            </a:r>
            <a:endParaRPr lang="de-DE" sz="1800" dirty="0">
              <a:solidFill>
                <a:schemeClr val="tx1"/>
              </a:solidFill>
              <a:latin typeface="Optima" panose="02000503060000020004" pitchFamily="2" charset="0"/>
            </a:endParaRPr>
          </a:p>
          <a:p>
            <a:pPr algn="ctr"/>
            <a:r>
              <a:rPr lang="de-DE" sz="1800" dirty="0">
                <a:solidFill>
                  <a:schemeClr val="tx1"/>
                </a:solidFill>
                <a:latin typeface="Optima" panose="02000503060000020004" pitchFamily="2" charset="0"/>
              </a:rPr>
              <a:t> </a:t>
            </a:r>
            <a:r>
              <a:rPr lang="de-DE" sz="1800" dirty="0" err="1">
                <a:solidFill>
                  <a:schemeClr val="tx1"/>
                </a:solidFill>
                <a:latin typeface="Optima" panose="02000503060000020004" pitchFamily="2" charset="0"/>
              </a:rPr>
              <a:t>Finance</a:t>
            </a:r>
            <a:endParaRPr lang="de-DE" sz="1800" dirty="0">
              <a:solidFill>
                <a:schemeClr val="tx1"/>
              </a:solidFill>
              <a:latin typeface="Optima" panose="02000503060000020004" pitchFamily="2" charset="0"/>
            </a:endParaRPr>
          </a:p>
        </p:txBody>
      </p:sp>
      <p:sp>
        <p:nvSpPr>
          <p:cNvPr id="54" name="Titel 1">
            <a:extLst>
              <a:ext uri="{FF2B5EF4-FFF2-40B4-BE49-F238E27FC236}">
                <a16:creationId xmlns:a16="http://schemas.microsoft.com/office/drawing/2014/main" id="{2C906F8F-71D2-3A7E-8C13-6E349C0B877F}"/>
              </a:ext>
            </a:extLst>
          </p:cNvPr>
          <p:cNvSpPr txBox="1">
            <a:spLocks/>
          </p:cNvSpPr>
          <p:nvPr/>
        </p:nvSpPr>
        <p:spPr>
          <a:xfrm>
            <a:off x="4528188" y="1959292"/>
            <a:ext cx="2203064" cy="424638"/>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Versicherungen</a:t>
            </a:r>
          </a:p>
        </p:txBody>
      </p:sp>
      <p:sp>
        <p:nvSpPr>
          <p:cNvPr id="55" name="Titel 1">
            <a:extLst>
              <a:ext uri="{FF2B5EF4-FFF2-40B4-BE49-F238E27FC236}">
                <a16:creationId xmlns:a16="http://schemas.microsoft.com/office/drawing/2014/main" id="{E747CE5E-8089-0E6A-836F-2BC98974F51E}"/>
              </a:ext>
            </a:extLst>
          </p:cNvPr>
          <p:cNvSpPr txBox="1">
            <a:spLocks/>
          </p:cNvSpPr>
          <p:nvPr/>
        </p:nvSpPr>
        <p:spPr>
          <a:xfrm>
            <a:off x="4175475" y="1322335"/>
            <a:ext cx="2908490" cy="424638"/>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b="1" u="sng" dirty="0">
                <a:solidFill>
                  <a:schemeClr val="tx1"/>
                </a:solidFill>
                <a:latin typeface="Optima" panose="02000503060000020004" pitchFamily="2" charset="0"/>
              </a:rPr>
              <a:t>Interessen nach Branche</a:t>
            </a:r>
          </a:p>
        </p:txBody>
      </p:sp>
      <p:sp>
        <p:nvSpPr>
          <p:cNvPr id="56" name="Titel 1">
            <a:extLst>
              <a:ext uri="{FF2B5EF4-FFF2-40B4-BE49-F238E27FC236}">
                <a16:creationId xmlns:a16="http://schemas.microsoft.com/office/drawing/2014/main" id="{3A10B04F-F509-8092-1D8E-D02E898EF589}"/>
              </a:ext>
            </a:extLst>
          </p:cNvPr>
          <p:cNvSpPr txBox="1">
            <a:spLocks/>
          </p:cNvSpPr>
          <p:nvPr/>
        </p:nvSpPr>
        <p:spPr>
          <a:xfrm>
            <a:off x="7133728" y="5655849"/>
            <a:ext cx="2062249"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Energie-Rohstoffe</a:t>
            </a:r>
          </a:p>
        </p:txBody>
      </p:sp>
      <p:sp>
        <p:nvSpPr>
          <p:cNvPr id="57" name="Titel 1">
            <a:extLst>
              <a:ext uri="{FF2B5EF4-FFF2-40B4-BE49-F238E27FC236}">
                <a16:creationId xmlns:a16="http://schemas.microsoft.com/office/drawing/2014/main" id="{EB95407E-AA1B-26F7-58AA-1F0729DF9CAD}"/>
              </a:ext>
            </a:extLst>
          </p:cNvPr>
          <p:cNvSpPr txBox="1">
            <a:spLocks/>
          </p:cNvSpPr>
          <p:nvPr/>
        </p:nvSpPr>
        <p:spPr>
          <a:xfrm>
            <a:off x="2802956" y="3842436"/>
            <a:ext cx="1913934"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Börsenhandel</a:t>
            </a:r>
          </a:p>
        </p:txBody>
      </p:sp>
      <p:cxnSp>
        <p:nvCxnSpPr>
          <p:cNvPr id="58" name="Gerade Verbindung mit Pfeil 57">
            <a:extLst>
              <a:ext uri="{FF2B5EF4-FFF2-40B4-BE49-F238E27FC236}">
                <a16:creationId xmlns:a16="http://schemas.microsoft.com/office/drawing/2014/main" id="{976C49FA-3BBB-5A5E-7334-64A06E9C46BF}"/>
              </a:ext>
            </a:extLst>
          </p:cNvPr>
          <p:cNvCxnSpPr>
            <a:cxnSpLocks/>
            <a:stCxn id="55" idx="2"/>
            <a:endCxn id="46" idx="0"/>
          </p:cNvCxnSpPr>
          <p:nvPr/>
        </p:nvCxnSpPr>
        <p:spPr>
          <a:xfrm flipH="1">
            <a:off x="1787573" y="1746973"/>
            <a:ext cx="3842147" cy="5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6489BE06-DC90-C176-F4D9-28CCFDC9A2B9}"/>
              </a:ext>
            </a:extLst>
          </p:cNvPr>
          <p:cNvCxnSpPr>
            <a:cxnSpLocks/>
            <a:stCxn id="55" idx="2"/>
            <a:endCxn id="49" idx="0"/>
          </p:cNvCxnSpPr>
          <p:nvPr/>
        </p:nvCxnSpPr>
        <p:spPr>
          <a:xfrm>
            <a:off x="5629720" y="1746973"/>
            <a:ext cx="4600270" cy="1392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19E93A14-2C68-0E45-D204-131E0D5B1095}"/>
              </a:ext>
            </a:extLst>
          </p:cNvPr>
          <p:cNvCxnSpPr>
            <a:cxnSpLocks/>
            <a:stCxn id="55" idx="2"/>
            <a:endCxn id="54" idx="0"/>
          </p:cNvCxnSpPr>
          <p:nvPr/>
        </p:nvCxnSpPr>
        <p:spPr>
          <a:xfrm>
            <a:off x="5629720" y="1746973"/>
            <a:ext cx="0" cy="212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2C1B6CD8-05DA-8FFE-AEDE-A07069787CDC}"/>
              </a:ext>
            </a:extLst>
          </p:cNvPr>
          <p:cNvCxnSpPr>
            <a:cxnSpLocks/>
            <a:stCxn id="46" idx="2"/>
            <a:endCxn id="53" idx="0"/>
          </p:cNvCxnSpPr>
          <p:nvPr/>
        </p:nvCxnSpPr>
        <p:spPr>
          <a:xfrm flipH="1">
            <a:off x="1787572" y="2229855"/>
            <a:ext cx="1" cy="9123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0020B2AB-A602-9AA0-520B-A1EDD89B04D8}"/>
              </a:ext>
            </a:extLst>
          </p:cNvPr>
          <p:cNvCxnSpPr>
            <a:cxnSpLocks/>
            <a:stCxn id="54" idx="2"/>
            <a:endCxn id="45" idx="0"/>
          </p:cNvCxnSpPr>
          <p:nvPr/>
        </p:nvCxnSpPr>
        <p:spPr>
          <a:xfrm>
            <a:off x="5629720" y="2383930"/>
            <a:ext cx="0" cy="289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D00A7BF-7F27-1BF5-223A-3691D4A8698D}"/>
              </a:ext>
            </a:extLst>
          </p:cNvPr>
          <p:cNvCxnSpPr>
            <a:cxnSpLocks/>
            <a:stCxn id="49" idx="2"/>
            <a:endCxn id="52" idx="0"/>
          </p:cNvCxnSpPr>
          <p:nvPr/>
        </p:nvCxnSpPr>
        <p:spPr>
          <a:xfrm flipH="1">
            <a:off x="10229989" y="2310895"/>
            <a:ext cx="1" cy="508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9F46ED74-BE00-E80A-81D3-736A6349B15A}"/>
              </a:ext>
            </a:extLst>
          </p:cNvPr>
          <p:cNvCxnSpPr>
            <a:cxnSpLocks/>
            <a:stCxn id="46" idx="2"/>
            <a:endCxn id="57" idx="0"/>
          </p:cNvCxnSpPr>
          <p:nvPr/>
        </p:nvCxnSpPr>
        <p:spPr>
          <a:xfrm>
            <a:off x="1787573" y="2229855"/>
            <a:ext cx="1972350" cy="1612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9ED50D2-2250-F68F-1792-3A278CDC0CE1}"/>
              </a:ext>
            </a:extLst>
          </p:cNvPr>
          <p:cNvCxnSpPr>
            <a:cxnSpLocks/>
            <a:stCxn id="57" idx="2"/>
            <a:endCxn id="47" idx="0"/>
          </p:cNvCxnSpPr>
          <p:nvPr/>
        </p:nvCxnSpPr>
        <p:spPr>
          <a:xfrm>
            <a:off x="3759923" y="4267074"/>
            <a:ext cx="0" cy="338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FE4D1C46-1C2B-F03F-FABB-AAEA4A3330CF}"/>
              </a:ext>
            </a:extLst>
          </p:cNvPr>
          <p:cNvCxnSpPr>
            <a:cxnSpLocks/>
            <a:stCxn id="57" idx="2"/>
            <a:endCxn id="48" idx="0"/>
          </p:cNvCxnSpPr>
          <p:nvPr/>
        </p:nvCxnSpPr>
        <p:spPr>
          <a:xfrm>
            <a:off x="3759923" y="4267074"/>
            <a:ext cx="4404930" cy="243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A347E7F4-578B-B9B4-62BA-EE49749441F0}"/>
              </a:ext>
            </a:extLst>
          </p:cNvPr>
          <p:cNvCxnSpPr>
            <a:cxnSpLocks/>
            <a:stCxn id="52" idx="2"/>
            <a:endCxn id="48" idx="0"/>
          </p:cNvCxnSpPr>
          <p:nvPr/>
        </p:nvCxnSpPr>
        <p:spPr>
          <a:xfrm flipH="1">
            <a:off x="8164853" y="3243608"/>
            <a:ext cx="2065136" cy="12672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8731F7CC-B2A0-0DBF-1794-A4FEDF7BCD63}"/>
              </a:ext>
            </a:extLst>
          </p:cNvPr>
          <p:cNvCxnSpPr>
            <a:cxnSpLocks/>
            <a:stCxn id="47" idx="2"/>
            <a:endCxn id="50" idx="0"/>
          </p:cNvCxnSpPr>
          <p:nvPr/>
        </p:nvCxnSpPr>
        <p:spPr>
          <a:xfrm>
            <a:off x="3759923" y="5030260"/>
            <a:ext cx="0" cy="320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53F320B5-7D41-6E47-0617-27FD9D0B1EAB}"/>
              </a:ext>
            </a:extLst>
          </p:cNvPr>
          <p:cNvCxnSpPr>
            <a:cxnSpLocks/>
            <a:stCxn id="47" idx="2"/>
            <a:endCxn id="51" idx="0"/>
          </p:cNvCxnSpPr>
          <p:nvPr/>
        </p:nvCxnSpPr>
        <p:spPr>
          <a:xfrm flipH="1">
            <a:off x="1482068" y="5030260"/>
            <a:ext cx="2277855" cy="1373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60078902-6539-D777-2B3D-D3D514FA0EE8}"/>
              </a:ext>
            </a:extLst>
          </p:cNvPr>
          <p:cNvCxnSpPr>
            <a:cxnSpLocks/>
            <a:stCxn id="47" idx="2"/>
            <a:endCxn id="56" idx="0"/>
          </p:cNvCxnSpPr>
          <p:nvPr/>
        </p:nvCxnSpPr>
        <p:spPr>
          <a:xfrm>
            <a:off x="3759923" y="5030260"/>
            <a:ext cx="4404930" cy="625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CE896607-F4B0-7FCE-2EB6-9C8700C49B81}"/>
              </a:ext>
            </a:extLst>
          </p:cNvPr>
          <p:cNvCxnSpPr>
            <a:cxnSpLocks/>
            <a:stCxn id="48" idx="2"/>
            <a:endCxn id="56" idx="0"/>
          </p:cNvCxnSpPr>
          <p:nvPr/>
        </p:nvCxnSpPr>
        <p:spPr>
          <a:xfrm>
            <a:off x="8164853" y="5163781"/>
            <a:ext cx="0" cy="492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itel 1">
            <a:extLst>
              <a:ext uri="{FF2B5EF4-FFF2-40B4-BE49-F238E27FC236}">
                <a16:creationId xmlns:a16="http://schemas.microsoft.com/office/drawing/2014/main" id="{7A99C046-218A-766A-334A-9D71035A5D7A}"/>
              </a:ext>
            </a:extLst>
          </p:cNvPr>
          <p:cNvSpPr txBox="1">
            <a:spLocks/>
          </p:cNvSpPr>
          <p:nvPr/>
        </p:nvSpPr>
        <p:spPr>
          <a:xfrm>
            <a:off x="1600463" y="6002514"/>
            <a:ext cx="181403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Industriemetalle</a:t>
            </a:r>
          </a:p>
        </p:txBody>
      </p:sp>
      <p:sp>
        <p:nvSpPr>
          <p:cNvPr id="73" name="Titel 1">
            <a:extLst>
              <a:ext uri="{FF2B5EF4-FFF2-40B4-BE49-F238E27FC236}">
                <a16:creationId xmlns:a16="http://schemas.microsoft.com/office/drawing/2014/main" id="{B61E35D3-78DA-9D73-DF52-AB7853CDEA2F}"/>
              </a:ext>
            </a:extLst>
          </p:cNvPr>
          <p:cNvSpPr txBox="1">
            <a:spLocks/>
          </p:cNvSpPr>
          <p:nvPr/>
        </p:nvSpPr>
        <p:spPr>
          <a:xfrm>
            <a:off x="4002324" y="6002514"/>
            <a:ext cx="181403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Edelmetalle</a:t>
            </a:r>
          </a:p>
        </p:txBody>
      </p:sp>
      <p:cxnSp>
        <p:nvCxnSpPr>
          <p:cNvPr id="74" name="Gerade Verbindung mit Pfeil 73">
            <a:extLst>
              <a:ext uri="{FF2B5EF4-FFF2-40B4-BE49-F238E27FC236}">
                <a16:creationId xmlns:a16="http://schemas.microsoft.com/office/drawing/2014/main" id="{56E430FF-A4EF-BD83-ABF5-5FA44C74BF89}"/>
              </a:ext>
            </a:extLst>
          </p:cNvPr>
          <p:cNvCxnSpPr>
            <a:cxnSpLocks/>
            <a:stCxn id="50" idx="2"/>
            <a:endCxn id="72" idx="0"/>
          </p:cNvCxnSpPr>
          <p:nvPr/>
        </p:nvCxnSpPr>
        <p:spPr>
          <a:xfrm flipH="1">
            <a:off x="2507479" y="5775300"/>
            <a:ext cx="1252444" cy="227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3907CDDD-A1CC-3988-0156-094308CDB2DD}"/>
              </a:ext>
            </a:extLst>
          </p:cNvPr>
          <p:cNvCxnSpPr>
            <a:cxnSpLocks/>
            <a:stCxn id="50" idx="2"/>
            <a:endCxn id="73" idx="0"/>
          </p:cNvCxnSpPr>
          <p:nvPr/>
        </p:nvCxnSpPr>
        <p:spPr>
          <a:xfrm>
            <a:off x="3759923" y="5775300"/>
            <a:ext cx="1149417" cy="227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itel 1">
            <a:extLst>
              <a:ext uri="{FF2B5EF4-FFF2-40B4-BE49-F238E27FC236}">
                <a16:creationId xmlns:a16="http://schemas.microsoft.com/office/drawing/2014/main" id="{8432E368-6DC2-5C24-9F1D-4560E00BC71E}"/>
              </a:ext>
            </a:extLst>
          </p:cNvPr>
          <p:cNvSpPr txBox="1">
            <a:spLocks/>
          </p:cNvSpPr>
          <p:nvPr/>
        </p:nvSpPr>
        <p:spPr>
          <a:xfrm>
            <a:off x="5025280" y="3572261"/>
            <a:ext cx="1230498" cy="37668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dirty="0" err="1">
                <a:solidFill>
                  <a:schemeClr val="tx1"/>
                </a:solidFill>
                <a:latin typeface="Optima" panose="02000503060000020004" pitchFamily="2" charset="0"/>
              </a:rPr>
              <a:t>Cat</a:t>
            </a:r>
            <a:r>
              <a:rPr lang="de-DE" sz="1800" dirty="0">
                <a:solidFill>
                  <a:schemeClr val="tx1"/>
                </a:solidFill>
                <a:latin typeface="Optima" panose="02000503060000020004" pitchFamily="2" charset="0"/>
              </a:rPr>
              <a:t> Bonds</a:t>
            </a:r>
          </a:p>
        </p:txBody>
      </p:sp>
      <p:cxnSp>
        <p:nvCxnSpPr>
          <p:cNvPr id="77" name="Gerade Verbindung mit Pfeil 76">
            <a:extLst>
              <a:ext uri="{FF2B5EF4-FFF2-40B4-BE49-F238E27FC236}">
                <a16:creationId xmlns:a16="http://schemas.microsoft.com/office/drawing/2014/main" id="{B91993A1-7BAD-D703-2CCE-270A5B416D89}"/>
              </a:ext>
            </a:extLst>
          </p:cNvPr>
          <p:cNvCxnSpPr>
            <a:cxnSpLocks/>
            <a:stCxn id="45" idx="2"/>
            <a:endCxn id="76" idx="0"/>
          </p:cNvCxnSpPr>
          <p:nvPr/>
        </p:nvCxnSpPr>
        <p:spPr>
          <a:xfrm>
            <a:off x="5629720" y="3283252"/>
            <a:ext cx="10809" cy="289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46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Motivation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a:noFill/>
        </p:spPr>
        <p:txBody>
          <a:bodyPr/>
          <a:lstStyle/>
          <a:p>
            <a:fld id="{D7CAEB1C-104F-E040-8C62-9ED0D26D027D}" type="datetime1">
              <a:rPr lang="de-DE" smtClean="0">
                <a:latin typeface="Optima" panose="02000503060000020004" pitchFamily="2" charset="0"/>
              </a:rPr>
              <a:t>01.07.22</a:t>
            </a:fld>
            <a:endParaRPr lang="de-DE">
              <a:latin typeface="Optima" panose="02000503060000020004" pitchFamily="2" charset="0"/>
            </a:endParaRPr>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32</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itel 1">
            <a:extLst>
              <a:ext uri="{FF2B5EF4-FFF2-40B4-BE49-F238E27FC236}">
                <a16:creationId xmlns:a16="http://schemas.microsoft.com/office/drawing/2014/main" id="{CE0BF3C9-80E3-C64D-4B7E-EBFC00E6FE4A}"/>
              </a:ext>
            </a:extLst>
          </p:cNvPr>
          <p:cNvSpPr txBox="1">
            <a:spLocks/>
          </p:cNvSpPr>
          <p:nvPr/>
        </p:nvSpPr>
        <p:spPr>
          <a:xfrm>
            <a:off x="4591687" y="2672939"/>
            <a:ext cx="2076065" cy="610313"/>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dirty="0">
                <a:solidFill>
                  <a:schemeClr val="tx1"/>
                </a:solidFill>
                <a:latin typeface="Optima" panose="02000503060000020004" pitchFamily="2" charset="0"/>
              </a:rPr>
              <a:t>Schäden/</a:t>
            </a:r>
          </a:p>
          <a:p>
            <a:pPr algn="ctr"/>
            <a:r>
              <a:rPr lang="de-DE" sz="1800" dirty="0">
                <a:solidFill>
                  <a:schemeClr val="tx1"/>
                </a:solidFill>
                <a:latin typeface="Optima" panose="02000503060000020004" pitchFamily="2" charset="0"/>
              </a:rPr>
              <a:t>Naturkatastrophen </a:t>
            </a:r>
          </a:p>
        </p:txBody>
      </p:sp>
      <p:sp>
        <p:nvSpPr>
          <p:cNvPr id="46" name="Titel 1">
            <a:extLst>
              <a:ext uri="{FF2B5EF4-FFF2-40B4-BE49-F238E27FC236}">
                <a16:creationId xmlns:a16="http://schemas.microsoft.com/office/drawing/2014/main" id="{DD8D480C-EA71-7E7B-6E16-DE9C144BCBC1}"/>
              </a:ext>
            </a:extLst>
          </p:cNvPr>
          <p:cNvSpPr txBox="1">
            <a:spLocks/>
          </p:cNvSpPr>
          <p:nvPr/>
        </p:nvSpPr>
        <p:spPr>
          <a:xfrm>
            <a:off x="845001" y="1805217"/>
            <a:ext cx="1885143" cy="424638"/>
          </a:xfrm>
          <a:prstGeom prst="rect">
            <a:avLst/>
          </a:prstGeom>
          <a:noFill/>
          <a:ln>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Finanzbranche</a:t>
            </a:r>
          </a:p>
        </p:txBody>
      </p:sp>
      <p:sp>
        <p:nvSpPr>
          <p:cNvPr id="47" name="Titel 1">
            <a:extLst>
              <a:ext uri="{FF2B5EF4-FFF2-40B4-BE49-F238E27FC236}">
                <a16:creationId xmlns:a16="http://schemas.microsoft.com/office/drawing/2014/main" id="{3D563E6A-C88C-5EBC-8C48-5707D32030E5}"/>
              </a:ext>
            </a:extLst>
          </p:cNvPr>
          <p:cNvSpPr txBox="1">
            <a:spLocks/>
          </p:cNvSpPr>
          <p:nvPr/>
        </p:nvSpPr>
        <p:spPr>
          <a:xfrm>
            <a:off x="2947522" y="4605622"/>
            <a:ext cx="162480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Rohstoffe</a:t>
            </a:r>
          </a:p>
        </p:txBody>
      </p:sp>
      <p:sp>
        <p:nvSpPr>
          <p:cNvPr id="48" name="Titel 1">
            <a:extLst>
              <a:ext uri="{FF2B5EF4-FFF2-40B4-BE49-F238E27FC236}">
                <a16:creationId xmlns:a16="http://schemas.microsoft.com/office/drawing/2014/main" id="{CE22360E-387F-D8CD-034D-953BA10D97E9}"/>
              </a:ext>
            </a:extLst>
          </p:cNvPr>
          <p:cNvSpPr txBox="1">
            <a:spLocks/>
          </p:cNvSpPr>
          <p:nvPr/>
        </p:nvSpPr>
        <p:spPr>
          <a:xfrm>
            <a:off x="7298674" y="4510817"/>
            <a:ext cx="1732357" cy="652964"/>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Energien und</a:t>
            </a:r>
          </a:p>
          <a:p>
            <a:pPr algn="ctr"/>
            <a:r>
              <a:rPr lang="de-DE" sz="1800">
                <a:solidFill>
                  <a:schemeClr val="tx1"/>
                </a:solidFill>
                <a:latin typeface="Optima" panose="02000503060000020004" pitchFamily="2" charset="0"/>
              </a:rPr>
              <a:t> Strompreise</a:t>
            </a:r>
          </a:p>
        </p:txBody>
      </p:sp>
      <p:sp>
        <p:nvSpPr>
          <p:cNvPr id="49" name="Titel 1">
            <a:extLst>
              <a:ext uri="{FF2B5EF4-FFF2-40B4-BE49-F238E27FC236}">
                <a16:creationId xmlns:a16="http://schemas.microsoft.com/office/drawing/2014/main" id="{EE74A875-9C86-8DC7-6DF4-B7504F16C3E6}"/>
              </a:ext>
            </a:extLst>
          </p:cNvPr>
          <p:cNvSpPr txBox="1">
            <a:spLocks/>
          </p:cNvSpPr>
          <p:nvPr/>
        </p:nvSpPr>
        <p:spPr>
          <a:xfrm>
            <a:off x="9078797" y="1886257"/>
            <a:ext cx="2302385" cy="424638"/>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Energiewirtschaft</a:t>
            </a:r>
          </a:p>
        </p:txBody>
      </p:sp>
      <p:sp>
        <p:nvSpPr>
          <p:cNvPr id="50" name="Titel 1">
            <a:extLst>
              <a:ext uri="{FF2B5EF4-FFF2-40B4-BE49-F238E27FC236}">
                <a16:creationId xmlns:a16="http://schemas.microsoft.com/office/drawing/2014/main" id="{1A4EF7A0-6BAF-3048-16B1-E2ECFCB59774}"/>
              </a:ext>
            </a:extLst>
          </p:cNvPr>
          <p:cNvSpPr txBox="1">
            <a:spLocks/>
          </p:cNvSpPr>
          <p:nvPr/>
        </p:nvSpPr>
        <p:spPr>
          <a:xfrm>
            <a:off x="3093345" y="5350662"/>
            <a:ext cx="1333156"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Metalle</a:t>
            </a:r>
          </a:p>
        </p:txBody>
      </p:sp>
      <p:sp>
        <p:nvSpPr>
          <p:cNvPr id="51" name="Titel 1">
            <a:extLst>
              <a:ext uri="{FF2B5EF4-FFF2-40B4-BE49-F238E27FC236}">
                <a16:creationId xmlns:a16="http://schemas.microsoft.com/office/drawing/2014/main" id="{20D691F8-7227-05E7-0968-E5D7B3994FEC}"/>
              </a:ext>
            </a:extLst>
          </p:cNvPr>
          <p:cNvSpPr txBox="1">
            <a:spLocks/>
          </p:cNvSpPr>
          <p:nvPr/>
        </p:nvSpPr>
        <p:spPr>
          <a:xfrm>
            <a:off x="454227" y="5167574"/>
            <a:ext cx="205568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Soft </a:t>
            </a:r>
            <a:r>
              <a:rPr lang="de-DE" sz="1800" err="1">
                <a:solidFill>
                  <a:schemeClr val="tx1"/>
                </a:solidFill>
                <a:latin typeface="Optima" panose="02000503060000020004" pitchFamily="2" charset="0"/>
              </a:rPr>
              <a:t>Commodities</a:t>
            </a:r>
            <a:endParaRPr lang="de-DE" sz="1800">
              <a:solidFill>
                <a:schemeClr val="tx1"/>
              </a:solidFill>
              <a:latin typeface="Optima" panose="02000503060000020004" pitchFamily="2" charset="0"/>
            </a:endParaRPr>
          </a:p>
        </p:txBody>
      </p:sp>
      <p:sp>
        <p:nvSpPr>
          <p:cNvPr id="52" name="Titel 1">
            <a:extLst>
              <a:ext uri="{FF2B5EF4-FFF2-40B4-BE49-F238E27FC236}">
                <a16:creationId xmlns:a16="http://schemas.microsoft.com/office/drawing/2014/main" id="{0DF2C207-95C1-95EA-3EAD-F2D61C569C2B}"/>
              </a:ext>
            </a:extLst>
          </p:cNvPr>
          <p:cNvSpPr txBox="1">
            <a:spLocks/>
          </p:cNvSpPr>
          <p:nvPr/>
        </p:nvSpPr>
        <p:spPr>
          <a:xfrm>
            <a:off x="8948895" y="2818970"/>
            <a:ext cx="2562188" cy="424638"/>
          </a:xfrm>
          <a:prstGeom prst="rect">
            <a:avLst/>
          </a:prstGeom>
          <a:noFill/>
          <a:ln>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Erneuerbare Energien</a:t>
            </a:r>
          </a:p>
        </p:txBody>
      </p:sp>
      <p:sp>
        <p:nvSpPr>
          <p:cNvPr id="53" name="Titel 1">
            <a:extLst>
              <a:ext uri="{FF2B5EF4-FFF2-40B4-BE49-F238E27FC236}">
                <a16:creationId xmlns:a16="http://schemas.microsoft.com/office/drawing/2014/main" id="{3B1BF163-01D8-8295-B812-481B1216AE5F}"/>
              </a:ext>
            </a:extLst>
          </p:cNvPr>
          <p:cNvSpPr txBox="1">
            <a:spLocks/>
          </p:cNvSpPr>
          <p:nvPr/>
        </p:nvSpPr>
        <p:spPr>
          <a:xfrm>
            <a:off x="1022260" y="3142155"/>
            <a:ext cx="1530623" cy="703532"/>
          </a:xfrm>
          <a:prstGeom prst="rect">
            <a:avLst/>
          </a:prstGeom>
          <a:noFill/>
          <a:ln w="38100">
            <a:solidFill>
              <a:srgbClr val="FF0000"/>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dirty="0" err="1">
                <a:solidFill>
                  <a:schemeClr val="tx1"/>
                </a:solidFill>
                <a:latin typeface="Optima" panose="02000503060000020004" pitchFamily="2" charset="0"/>
              </a:rPr>
              <a:t>Behavioral</a:t>
            </a:r>
            <a:endParaRPr lang="de-DE" sz="1800" dirty="0">
              <a:solidFill>
                <a:schemeClr val="tx1"/>
              </a:solidFill>
              <a:latin typeface="Optima" panose="02000503060000020004" pitchFamily="2" charset="0"/>
            </a:endParaRPr>
          </a:p>
          <a:p>
            <a:pPr algn="ctr"/>
            <a:r>
              <a:rPr lang="de-DE" sz="1800" dirty="0">
                <a:solidFill>
                  <a:schemeClr val="tx1"/>
                </a:solidFill>
                <a:latin typeface="Optima" panose="02000503060000020004" pitchFamily="2" charset="0"/>
              </a:rPr>
              <a:t> </a:t>
            </a:r>
            <a:r>
              <a:rPr lang="de-DE" sz="1800" dirty="0" err="1">
                <a:solidFill>
                  <a:schemeClr val="tx1"/>
                </a:solidFill>
                <a:latin typeface="Optima" panose="02000503060000020004" pitchFamily="2" charset="0"/>
              </a:rPr>
              <a:t>Finance</a:t>
            </a:r>
            <a:endParaRPr lang="de-DE" sz="1800" dirty="0">
              <a:solidFill>
                <a:schemeClr val="tx1"/>
              </a:solidFill>
              <a:latin typeface="Optima" panose="02000503060000020004" pitchFamily="2" charset="0"/>
            </a:endParaRPr>
          </a:p>
        </p:txBody>
      </p:sp>
      <p:sp>
        <p:nvSpPr>
          <p:cNvPr id="54" name="Titel 1">
            <a:extLst>
              <a:ext uri="{FF2B5EF4-FFF2-40B4-BE49-F238E27FC236}">
                <a16:creationId xmlns:a16="http://schemas.microsoft.com/office/drawing/2014/main" id="{2C906F8F-71D2-3A7E-8C13-6E349C0B877F}"/>
              </a:ext>
            </a:extLst>
          </p:cNvPr>
          <p:cNvSpPr txBox="1">
            <a:spLocks/>
          </p:cNvSpPr>
          <p:nvPr/>
        </p:nvSpPr>
        <p:spPr>
          <a:xfrm>
            <a:off x="4528188" y="1959292"/>
            <a:ext cx="2203064" cy="424638"/>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Versicherungen</a:t>
            </a:r>
          </a:p>
        </p:txBody>
      </p:sp>
      <p:sp>
        <p:nvSpPr>
          <p:cNvPr id="55" name="Titel 1">
            <a:extLst>
              <a:ext uri="{FF2B5EF4-FFF2-40B4-BE49-F238E27FC236}">
                <a16:creationId xmlns:a16="http://schemas.microsoft.com/office/drawing/2014/main" id="{E747CE5E-8089-0E6A-836F-2BC98974F51E}"/>
              </a:ext>
            </a:extLst>
          </p:cNvPr>
          <p:cNvSpPr txBox="1">
            <a:spLocks/>
          </p:cNvSpPr>
          <p:nvPr/>
        </p:nvSpPr>
        <p:spPr>
          <a:xfrm>
            <a:off x="4175475" y="1322335"/>
            <a:ext cx="2908490" cy="424638"/>
          </a:xfrm>
          <a:prstGeom prst="rect">
            <a:avLst/>
          </a:prstGeom>
          <a:noFill/>
          <a:ln>
            <a:solidFill>
              <a:schemeClr val="tx1"/>
            </a:solidFill>
          </a:ln>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b="1" u="sng" dirty="0">
                <a:solidFill>
                  <a:schemeClr val="tx1"/>
                </a:solidFill>
                <a:latin typeface="Optima" panose="02000503060000020004" pitchFamily="2" charset="0"/>
              </a:rPr>
              <a:t>Interessen nach Branche</a:t>
            </a:r>
          </a:p>
        </p:txBody>
      </p:sp>
      <p:sp>
        <p:nvSpPr>
          <p:cNvPr id="56" name="Titel 1">
            <a:extLst>
              <a:ext uri="{FF2B5EF4-FFF2-40B4-BE49-F238E27FC236}">
                <a16:creationId xmlns:a16="http://schemas.microsoft.com/office/drawing/2014/main" id="{3A10B04F-F509-8092-1D8E-D02E898EF589}"/>
              </a:ext>
            </a:extLst>
          </p:cNvPr>
          <p:cNvSpPr txBox="1">
            <a:spLocks/>
          </p:cNvSpPr>
          <p:nvPr/>
        </p:nvSpPr>
        <p:spPr>
          <a:xfrm>
            <a:off x="7133728" y="5655849"/>
            <a:ext cx="2062249"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Energie-Rohstoffe</a:t>
            </a:r>
          </a:p>
        </p:txBody>
      </p:sp>
      <p:sp>
        <p:nvSpPr>
          <p:cNvPr id="57" name="Titel 1">
            <a:extLst>
              <a:ext uri="{FF2B5EF4-FFF2-40B4-BE49-F238E27FC236}">
                <a16:creationId xmlns:a16="http://schemas.microsoft.com/office/drawing/2014/main" id="{EB95407E-AA1B-26F7-58AA-1F0729DF9CAD}"/>
              </a:ext>
            </a:extLst>
          </p:cNvPr>
          <p:cNvSpPr txBox="1">
            <a:spLocks/>
          </p:cNvSpPr>
          <p:nvPr/>
        </p:nvSpPr>
        <p:spPr>
          <a:xfrm>
            <a:off x="2802956" y="3842436"/>
            <a:ext cx="1913934"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Börsenhandel</a:t>
            </a:r>
          </a:p>
        </p:txBody>
      </p:sp>
      <p:cxnSp>
        <p:nvCxnSpPr>
          <p:cNvPr id="58" name="Gerade Verbindung mit Pfeil 57">
            <a:extLst>
              <a:ext uri="{FF2B5EF4-FFF2-40B4-BE49-F238E27FC236}">
                <a16:creationId xmlns:a16="http://schemas.microsoft.com/office/drawing/2014/main" id="{976C49FA-3BBB-5A5E-7334-64A06E9C46BF}"/>
              </a:ext>
            </a:extLst>
          </p:cNvPr>
          <p:cNvCxnSpPr>
            <a:cxnSpLocks/>
            <a:stCxn id="55" idx="2"/>
            <a:endCxn id="46" idx="0"/>
          </p:cNvCxnSpPr>
          <p:nvPr/>
        </p:nvCxnSpPr>
        <p:spPr>
          <a:xfrm flipH="1">
            <a:off x="1787573" y="1746973"/>
            <a:ext cx="3842147" cy="5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6489BE06-DC90-C176-F4D9-28CCFDC9A2B9}"/>
              </a:ext>
            </a:extLst>
          </p:cNvPr>
          <p:cNvCxnSpPr>
            <a:cxnSpLocks/>
            <a:stCxn id="55" idx="2"/>
            <a:endCxn id="49" idx="0"/>
          </p:cNvCxnSpPr>
          <p:nvPr/>
        </p:nvCxnSpPr>
        <p:spPr>
          <a:xfrm>
            <a:off x="5629720" y="1746973"/>
            <a:ext cx="4600270" cy="1392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19E93A14-2C68-0E45-D204-131E0D5B1095}"/>
              </a:ext>
            </a:extLst>
          </p:cNvPr>
          <p:cNvCxnSpPr>
            <a:cxnSpLocks/>
            <a:stCxn id="55" idx="2"/>
            <a:endCxn id="54" idx="0"/>
          </p:cNvCxnSpPr>
          <p:nvPr/>
        </p:nvCxnSpPr>
        <p:spPr>
          <a:xfrm>
            <a:off x="5629720" y="1746973"/>
            <a:ext cx="0" cy="212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2C1B6CD8-05DA-8FFE-AEDE-A07069787CDC}"/>
              </a:ext>
            </a:extLst>
          </p:cNvPr>
          <p:cNvCxnSpPr>
            <a:cxnSpLocks/>
            <a:stCxn id="46" idx="2"/>
            <a:endCxn id="53" idx="0"/>
          </p:cNvCxnSpPr>
          <p:nvPr/>
        </p:nvCxnSpPr>
        <p:spPr>
          <a:xfrm flipH="1">
            <a:off x="1787572" y="2229855"/>
            <a:ext cx="1" cy="9123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0020B2AB-A602-9AA0-520B-A1EDD89B04D8}"/>
              </a:ext>
            </a:extLst>
          </p:cNvPr>
          <p:cNvCxnSpPr>
            <a:cxnSpLocks/>
            <a:stCxn id="54" idx="2"/>
            <a:endCxn id="45" idx="0"/>
          </p:cNvCxnSpPr>
          <p:nvPr/>
        </p:nvCxnSpPr>
        <p:spPr>
          <a:xfrm>
            <a:off x="5629720" y="2383930"/>
            <a:ext cx="0" cy="289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D00A7BF-7F27-1BF5-223A-3691D4A8698D}"/>
              </a:ext>
            </a:extLst>
          </p:cNvPr>
          <p:cNvCxnSpPr>
            <a:cxnSpLocks/>
            <a:stCxn id="49" idx="2"/>
            <a:endCxn id="52" idx="0"/>
          </p:cNvCxnSpPr>
          <p:nvPr/>
        </p:nvCxnSpPr>
        <p:spPr>
          <a:xfrm flipH="1">
            <a:off x="10229989" y="2310895"/>
            <a:ext cx="1" cy="508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9F46ED74-BE00-E80A-81D3-736A6349B15A}"/>
              </a:ext>
            </a:extLst>
          </p:cNvPr>
          <p:cNvCxnSpPr>
            <a:cxnSpLocks/>
            <a:stCxn id="46" idx="2"/>
            <a:endCxn id="57" idx="0"/>
          </p:cNvCxnSpPr>
          <p:nvPr/>
        </p:nvCxnSpPr>
        <p:spPr>
          <a:xfrm>
            <a:off x="1787573" y="2229855"/>
            <a:ext cx="1972350" cy="1612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9ED50D2-2250-F68F-1792-3A278CDC0CE1}"/>
              </a:ext>
            </a:extLst>
          </p:cNvPr>
          <p:cNvCxnSpPr>
            <a:cxnSpLocks/>
            <a:stCxn id="57" idx="2"/>
            <a:endCxn id="47" idx="0"/>
          </p:cNvCxnSpPr>
          <p:nvPr/>
        </p:nvCxnSpPr>
        <p:spPr>
          <a:xfrm>
            <a:off x="3759923" y="4267074"/>
            <a:ext cx="0" cy="338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FE4D1C46-1C2B-F03F-FABB-AAEA4A3330CF}"/>
              </a:ext>
            </a:extLst>
          </p:cNvPr>
          <p:cNvCxnSpPr>
            <a:cxnSpLocks/>
            <a:stCxn id="57" idx="2"/>
            <a:endCxn id="48" idx="0"/>
          </p:cNvCxnSpPr>
          <p:nvPr/>
        </p:nvCxnSpPr>
        <p:spPr>
          <a:xfrm>
            <a:off x="3759923" y="4267074"/>
            <a:ext cx="4404930" cy="243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A347E7F4-578B-B9B4-62BA-EE49749441F0}"/>
              </a:ext>
            </a:extLst>
          </p:cNvPr>
          <p:cNvCxnSpPr>
            <a:cxnSpLocks/>
            <a:stCxn id="52" idx="2"/>
            <a:endCxn id="48" idx="0"/>
          </p:cNvCxnSpPr>
          <p:nvPr/>
        </p:nvCxnSpPr>
        <p:spPr>
          <a:xfrm flipH="1">
            <a:off x="8164853" y="3243608"/>
            <a:ext cx="2065136" cy="12672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8731F7CC-B2A0-0DBF-1794-A4FEDF7BCD63}"/>
              </a:ext>
            </a:extLst>
          </p:cNvPr>
          <p:cNvCxnSpPr>
            <a:cxnSpLocks/>
            <a:stCxn id="47" idx="2"/>
            <a:endCxn id="50" idx="0"/>
          </p:cNvCxnSpPr>
          <p:nvPr/>
        </p:nvCxnSpPr>
        <p:spPr>
          <a:xfrm>
            <a:off x="3759923" y="5030260"/>
            <a:ext cx="0" cy="320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53F320B5-7D41-6E47-0617-27FD9D0B1EAB}"/>
              </a:ext>
            </a:extLst>
          </p:cNvPr>
          <p:cNvCxnSpPr>
            <a:cxnSpLocks/>
            <a:stCxn id="47" idx="2"/>
            <a:endCxn id="51" idx="0"/>
          </p:cNvCxnSpPr>
          <p:nvPr/>
        </p:nvCxnSpPr>
        <p:spPr>
          <a:xfrm flipH="1">
            <a:off x="1482068" y="5030260"/>
            <a:ext cx="2277855" cy="1373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60078902-6539-D777-2B3D-D3D514FA0EE8}"/>
              </a:ext>
            </a:extLst>
          </p:cNvPr>
          <p:cNvCxnSpPr>
            <a:cxnSpLocks/>
            <a:stCxn id="47" idx="2"/>
            <a:endCxn id="56" idx="0"/>
          </p:cNvCxnSpPr>
          <p:nvPr/>
        </p:nvCxnSpPr>
        <p:spPr>
          <a:xfrm>
            <a:off x="3759923" y="5030260"/>
            <a:ext cx="4404930" cy="625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CE896607-F4B0-7FCE-2EB6-9C8700C49B81}"/>
              </a:ext>
            </a:extLst>
          </p:cNvPr>
          <p:cNvCxnSpPr>
            <a:cxnSpLocks/>
            <a:stCxn id="48" idx="2"/>
            <a:endCxn id="56" idx="0"/>
          </p:cNvCxnSpPr>
          <p:nvPr/>
        </p:nvCxnSpPr>
        <p:spPr>
          <a:xfrm>
            <a:off x="8164853" y="5163781"/>
            <a:ext cx="0" cy="492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itel 1">
            <a:extLst>
              <a:ext uri="{FF2B5EF4-FFF2-40B4-BE49-F238E27FC236}">
                <a16:creationId xmlns:a16="http://schemas.microsoft.com/office/drawing/2014/main" id="{7A99C046-218A-766A-334A-9D71035A5D7A}"/>
              </a:ext>
            </a:extLst>
          </p:cNvPr>
          <p:cNvSpPr txBox="1">
            <a:spLocks/>
          </p:cNvSpPr>
          <p:nvPr/>
        </p:nvSpPr>
        <p:spPr>
          <a:xfrm>
            <a:off x="1600463" y="6002514"/>
            <a:ext cx="181403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Industriemetalle</a:t>
            </a:r>
          </a:p>
        </p:txBody>
      </p:sp>
      <p:sp>
        <p:nvSpPr>
          <p:cNvPr id="73" name="Titel 1">
            <a:extLst>
              <a:ext uri="{FF2B5EF4-FFF2-40B4-BE49-F238E27FC236}">
                <a16:creationId xmlns:a16="http://schemas.microsoft.com/office/drawing/2014/main" id="{B61E35D3-78DA-9D73-DF52-AB7853CDEA2F}"/>
              </a:ext>
            </a:extLst>
          </p:cNvPr>
          <p:cNvSpPr txBox="1">
            <a:spLocks/>
          </p:cNvSpPr>
          <p:nvPr/>
        </p:nvSpPr>
        <p:spPr>
          <a:xfrm>
            <a:off x="4002324" y="6002514"/>
            <a:ext cx="1814032" cy="424638"/>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a:solidFill>
                  <a:schemeClr val="tx1"/>
                </a:solidFill>
                <a:latin typeface="Optima" panose="02000503060000020004" pitchFamily="2" charset="0"/>
              </a:rPr>
              <a:t>Edelmetalle</a:t>
            </a:r>
          </a:p>
        </p:txBody>
      </p:sp>
      <p:cxnSp>
        <p:nvCxnSpPr>
          <p:cNvPr id="74" name="Gerade Verbindung mit Pfeil 73">
            <a:extLst>
              <a:ext uri="{FF2B5EF4-FFF2-40B4-BE49-F238E27FC236}">
                <a16:creationId xmlns:a16="http://schemas.microsoft.com/office/drawing/2014/main" id="{56E430FF-A4EF-BD83-ABF5-5FA44C74BF89}"/>
              </a:ext>
            </a:extLst>
          </p:cNvPr>
          <p:cNvCxnSpPr>
            <a:cxnSpLocks/>
            <a:stCxn id="50" idx="2"/>
            <a:endCxn id="72" idx="0"/>
          </p:cNvCxnSpPr>
          <p:nvPr/>
        </p:nvCxnSpPr>
        <p:spPr>
          <a:xfrm flipH="1">
            <a:off x="2507479" y="5775300"/>
            <a:ext cx="1252444" cy="227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3907CDDD-A1CC-3988-0156-094308CDB2DD}"/>
              </a:ext>
            </a:extLst>
          </p:cNvPr>
          <p:cNvCxnSpPr>
            <a:cxnSpLocks/>
            <a:stCxn id="50" idx="2"/>
            <a:endCxn id="73" idx="0"/>
          </p:cNvCxnSpPr>
          <p:nvPr/>
        </p:nvCxnSpPr>
        <p:spPr>
          <a:xfrm>
            <a:off x="3759923" y="5775300"/>
            <a:ext cx="1149417" cy="227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itel 1">
            <a:extLst>
              <a:ext uri="{FF2B5EF4-FFF2-40B4-BE49-F238E27FC236}">
                <a16:creationId xmlns:a16="http://schemas.microsoft.com/office/drawing/2014/main" id="{8432E368-6DC2-5C24-9F1D-4560E00BC71E}"/>
              </a:ext>
            </a:extLst>
          </p:cNvPr>
          <p:cNvSpPr txBox="1">
            <a:spLocks/>
          </p:cNvSpPr>
          <p:nvPr/>
        </p:nvSpPr>
        <p:spPr>
          <a:xfrm>
            <a:off x="5025280" y="3572261"/>
            <a:ext cx="1230498" cy="37668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800" dirty="0" err="1">
                <a:solidFill>
                  <a:schemeClr val="tx1"/>
                </a:solidFill>
                <a:latin typeface="Optima" panose="02000503060000020004" pitchFamily="2" charset="0"/>
              </a:rPr>
              <a:t>Cat</a:t>
            </a:r>
            <a:r>
              <a:rPr lang="de-DE" sz="1800" dirty="0">
                <a:solidFill>
                  <a:schemeClr val="tx1"/>
                </a:solidFill>
                <a:latin typeface="Optima" panose="02000503060000020004" pitchFamily="2" charset="0"/>
              </a:rPr>
              <a:t> Bonds</a:t>
            </a:r>
          </a:p>
        </p:txBody>
      </p:sp>
      <p:cxnSp>
        <p:nvCxnSpPr>
          <p:cNvPr id="77" name="Gerade Verbindung mit Pfeil 76">
            <a:extLst>
              <a:ext uri="{FF2B5EF4-FFF2-40B4-BE49-F238E27FC236}">
                <a16:creationId xmlns:a16="http://schemas.microsoft.com/office/drawing/2014/main" id="{B91993A1-7BAD-D703-2CCE-270A5B416D89}"/>
              </a:ext>
            </a:extLst>
          </p:cNvPr>
          <p:cNvCxnSpPr>
            <a:cxnSpLocks/>
            <a:stCxn id="45" idx="2"/>
            <a:endCxn id="76" idx="0"/>
          </p:cNvCxnSpPr>
          <p:nvPr/>
        </p:nvCxnSpPr>
        <p:spPr>
          <a:xfrm>
            <a:off x="5629720" y="3283252"/>
            <a:ext cx="10809" cy="289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2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Behavioral Finance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33</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2020DCB8-99D4-23FE-7208-092155133118}"/>
              </a:ext>
            </a:extLst>
          </p:cNvPr>
          <p:cNvPicPr>
            <a:picLocks noChangeAspect="1"/>
          </p:cNvPicPr>
          <p:nvPr/>
        </p:nvPicPr>
        <p:blipFill>
          <a:blip r:embed="rId4"/>
          <a:stretch>
            <a:fillRect/>
          </a:stretch>
        </p:blipFill>
        <p:spPr>
          <a:xfrm>
            <a:off x="1989843" y="1403645"/>
            <a:ext cx="7020797" cy="4837980"/>
          </a:xfrm>
          <a:prstGeom prst="rect">
            <a:avLst/>
          </a:prstGeom>
        </p:spPr>
      </p:pic>
      <p:sp>
        <p:nvSpPr>
          <p:cNvPr id="12" name="Textfeld 11">
            <a:extLst>
              <a:ext uri="{FF2B5EF4-FFF2-40B4-BE49-F238E27FC236}">
                <a16:creationId xmlns:a16="http://schemas.microsoft.com/office/drawing/2014/main" id="{01394588-1AE8-3F5A-BBC3-732266B3B1B2}"/>
              </a:ext>
            </a:extLst>
          </p:cNvPr>
          <p:cNvSpPr txBox="1"/>
          <p:nvPr/>
        </p:nvSpPr>
        <p:spPr>
          <a:xfrm>
            <a:off x="1887651" y="6333298"/>
            <a:ext cx="8124892" cy="153888"/>
          </a:xfrm>
          <a:prstGeom prst="rect">
            <a:avLst/>
          </a:prstGeom>
          <a:noFill/>
        </p:spPr>
        <p:txBody>
          <a:bodyPr wrap="square" rtlCol="0">
            <a:spAutoFit/>
          </a:bodyPr>
          <a:lstStyle/>
          <a:p>
            <a:r>
              <a:rPr lang="de-DE" sz="200" dirty="0"/>
              <a:t>Quelle:</a:t>
            </a:r>
          </a:p>
          <a:p>
            <a:r>
              <a:rPr lang="de-DE" sz="200" dirty="0"/>
              <a:t>https://</a:t>
            </a:r>
            <a:r>
              <a:rPr lang="de-DE" sz="200" dirty="0" err="1"/>
              <a:t>www.faz.net</a:t>
            </a:r>
            <a:r>
              <a:rPr lang="de-DE" sz="200" dirty="0"/>
              <a:t>/aktuell/</a:t>
            </a:r>
            <a:r>
              <a:rPr lang="de-DE" sz="200" dirty="0" err="1"/>
              <a:t>finanzen</a:t>
            </a:r>
            <a:r>
              <a:rPr lang="de-DE" sz="200" dirty="0"/>
              <a:t>/fonds-mehr/behavioral-finance-truebes-wetter-schlecht-fuer-aktienkurse-13910970.html</a:t>
            </a:r>
          </a:p>
        </p:txBody>
      </p:sp>
    </p:spTree>
    <p:extLst>
      <p:ext uri="{BB962C8B-B14F-4D97-AF65-F5344CB8AC3E}">
        <p14:creationId xmlns:p14="http://schemas.microsoft.com/office/powerpoint/2010/main" val="14086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Behavioral Finance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34</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9A9C4720-6329-19BF-1C46-DEBFCF8279CB}"/>
              </a:ext>
            </a:extLst>
          </p:cNvPr>
          <p:cNvPicPr>
            <a:picLocks noChangeAspect="1"/>
          </p:cNvPicPr>
          <p:nvPr/>
        </p:nvPicPr>
        <p:blipFill>
          <a:blip r:embed="rId4"/>
          <a:stretch>
            <a:fillRect/>
          </a:stretch>
        </p:blipFill>
        <p:spPr>
          <a:xfrm>
            <a:off x="5905598" y="729254"/>
            <a:ext cx="3015010" cy="2077622"/>
          </a:xfrm>
          <a:prstGeom prst="rect">
            <a:avLst/>
          </a:prstGeom>
        </p:spPr>
      </p:pic>
      <p:pic>
        <p:nvPicPr>
          <p:cNvPr id="14" name="Grafik 13">
            <a:extLst>
              <a:ext uri="{FF2B5EF4-FFF2-40B4-BE49-F238E27FC236}">
                <a16:creationId xmlns:a16="http://schemas.microsoft.com/office/drawing/2014/main" id="{BC791428-B577-C8A5-4704-1C2342BAAE97}"/>
              </a:ext>
            </a:extLst>
          </p:cNvPr>
          <p:cNvPicPr>
            <a:picLocks noChangeAspect="1"/>
          </p:cNvPicPr>
          <p:nvPr/>
        </p:nvPicPr>
        <p:blipFill>
          <a:blip r:embed="rId5"/>
          <a:stretch>
            <a:fillRect/>
          </a:stretch>
        </p:blipFill>
        <p:spPr>
          <a:xfrm>
            <a:off x="1368563" y="2720158"/>
            <a:ext cx="8813800" cy="3759200"/>
          </a:xfrm>
          <a:prstGeom prst="rect">
            <a:avLst/>
          </a:prstGeom>
        </p:spPr>
      </p:pic>
    </p:spTree>
    <p:extLst>
      <p:ext uri="{BB962C8B-B14F-4D97-AF65-F5344CB8AC3E}">
        <p14:creationId xmlns:p14="http://schemas.microsoft.com/office/powerpoint/2010/main" val="2674287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Finanzprodukte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35</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01394588-1AE8-3F5A-BBC3-732266B3B1B2}"/>
              </a:ext>
            </a:extLst>
          </p:cNvPr>
          <p:cNvSpPr txBox="1"/>
          <p:nvPr/>
        </p:nvSpPr>
        <p:spPr>
          <a:xfrm>
            <a:off x="1887651" y="6333298"/>
            <a:ext cx="8124892" cy="153888"/>
          </a:xfrm>
          <a:prstGeom prst="rect">
            <a:avLst/>
          </a:prstGeom>
          <a:noFill/>
          <a:ln>
            <a:noFill/>
          </a:ln>
        </p:spPr>
        <p:txBody>
          <a:bodyPr wrap="square" rtlCol="0">
            <a:spAutoFit/>
          </a:bodyPr>
          <a:lstStyle/>
          <a:p>
            <a:r>
              <a:rPr lang="de-DE" sz="200" dirty="0">
                <a:latin typeface="Optima" panose="02000503060000020004" pitchFamily="2" charset="0"/>
              </a:rPr>
              <a:t>Quelle:</a:t>
            </a:r>
          </a:p>
          <a:p>
            <a:r>
              <a:rPr lang="de-DE" sz="200" dirty="0">
                <a:latin typeface="Optima" panose="02000503060000020004" pitchFamily="2" charset="0"/>
              </a:rPr>
              <a:t>https://</a:t>
            </a:r>
            <a:r>
              <a:rPr lang="de-DE" sz="200" dirty="0" err="1">
                <a:latin typeface="Optima" panose="02000503060000020004" pitchFamily="2" charset="0"/>
              </a:rPr>
              <a:t>www.faz.net</a:t>
            </a:r>
            <a:r>
              <a:rPr lang="de-DE" sz="200" dirty="0">
                <a:latin typeface="Optima" panose="02000503060000020004" pitchFamily="2" charset="0"/>
              </a:rPr>
              <a:t>/aktuell/</a:t>
            </a:r>
            <a:r>
              <a:rPr lang="de-DE" sz="200" dirty="0" err="1">
                <a:latin typeface="Optima" panose="02000503060000020004" pitchFamily="2" charset="0"/>
              </a:rPr>
              <a:t>finanzen</a:t>
            </a:r>
            <a:r>
              <a:rPr lang="de-DE" sz="200" dirty="0">
                <a:latin typeface="Optima" panose="02000503060000020004" pitchFamily="2" charset="0"/>
              </a:rPr>
              <a:t>/fonds-mehr/behavioral-finance-truebes-wetter-schlecht-fuer-aktienkurse-13910970.html</a:t>
            </a:r>
          </a:p>
        </p:txBody>
      </p:sp>
      <p:sp>
        <p:nvSpPr>
          <p:cNvPr id="13" name="Titel 1">
            <a:extLst>
              <a:ext uri="{FF2B5EF4-FFF2-40B4-BE49-F238E27FC236}">
                <a16:creationId xmlns:a16="http://schemas.microsoft.com/office/drawing/2014/main" id="{E358F00D-3826-8AC1-7C74-9B2F4C0EDDBE}"/>
              </a:ext>
            </a:extLst>
          </p:cNvPr>
          <p:cNvSpPr txBox="1">
            <a:spLocks/>
          </p:cNvSpPr>
          <p:nvPr/>
        </p:nvSpPr>
        <p:spPr>
          <a:xfrm>
            <a:off x="4524885" y="1394297"/>
            <a:ext cx="2205365"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latin typeface="Optima" panose="02000503060000020004" pitchFamily="2" charset="0"/>
              </a:rPr>
              <a:t>Börsenhandel</a:t>
            </a:r>
          </a:p>
        </p:txBody>
      </p:sp>
      <p:sp>
        <p:nvSpPr>
          <p:cNvPr id="14" name="Titel 1">
            <a:extLst>
              <a:ext uri="{FF2B5EF4-FFF2-40B4-BE49-F238E27FC236}">
                <a16:creationId xmlns:a16="http://schemas.microsoft.com/office/drawing/2014/main" id="{AD914E53-08FE-A0B7-6CAC-A9B4978BE49F}"/>
              </a:ext>
            </a:extLst>
          </p:cNvPr>
          <p:cNvSpPr txBox="1">
            <a:spLocks/>
          </p:cNvSpPr>
          <p:nvPr/>
        </p:nvSpPr>
        <p:spPr>
          <a:xfrm>
            <a:off x="1973835" y="2164814"/>
            <a:ext cx="2696413" cy="489297"/>
          </a:xfrm>
          <a:prstGeom prst="rect">
            <a:avLst/>
          </a:prstGeom>
          <a:noFill/>
          <a:ln w="28575">
            <a:solidFill>
              <a:schemeClr val="tx1"/>
            </a:solidFill>
          </a:ln>
        </p:spPr>
        <p:txBody>
          <a:bodyPr vert="horz" anchor="b">
            <a:normAutofit fontScale="9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Verbriefung/</a:t>
            </a:r>
            <a:r>
              <a:rPr lang="de-DE" sz="2000" err="1">
                <a:solidFill>
                  <a:schemeClr val="tx1"/>
                </a:solidFill>
                <a:latin typeface="Optima" panose="02000503060000020004" pitchFamily="2" charset="0"/>
              </a:rPr>
              <a:t>Structuring</a:t>
            </a:r>
            <a:endParaRPr lang="de-DE" sz="2000">
              <a:solidFill>
                <a:schemeClr val="tx1"/>
              </a:solidFill>
              <a:latin typeface="Optima" panose="02000503060000020004" pitchFamily="2" charset="0"/>
            </a:endParaRPr>
          </a:p>
        </p:txBody>
      </p:sp>
      <p:sp>
        <p:nvSpPr>
          <p:cNvPr id="15" name="Titel 1">
            <a:extLst>
              <a:ext uri="{FF2B5EF4-FFF2-40B4-BE49-F238E27FC236}">
                <a16:creationId xmlns:a16="http://schemas.microsoft.com/office/drawing/2014/main" id="{B04FB32C-A1D9-BD09-8A62-4E8FC93DD4CE}"/>
              </a:ext>
            </a:extLst>
          </p:cNvPr>
          <p:cNvSpPr txBox="1">
            <a:spLocks/>
          </p:cNvSpPr>
          <p:nvPr/>
        </p:nvSpPr>
        <p:spPr>
          <a:xfrm>
            <a:off x="1973835" y="2811468"/>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Finanzderivate</a:t>
            </a:r>
          </a:p>
        </p:txBody>
      </p:sp>
      <p:sp>
        <p:nvSpPr>
          <p:cNvPr id="16" name="Titel 1">
            <a:extLst>
              <a:ext uri="{FF2B5EF4-FFF2-40B4-BE49-F238E27FC236}">
                <a16:creationId xmlns:a16="http://schemas.microsoft.com/office/drawing/2014/main" id="{BFFBE0F1-B0B6-0A3C-984D-091995EFCE53}"/>
              </a:ext>
            </a:extLst>
          </p:cNvPr>
          <p:cNvSpPr txBox="1">
            <a:spLocks/>
          </p:cNvSpPr>
          <p:nvPr/>
        </p:nvSpPr>
        <p:spPr>
          <a:xfrm>
            <a:off x="1973835" y="3784275"/>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Terminkontrakte</a:t>
            </a:r>
          </a:p>
        </p:txBody>
      </p:sp>
      <p:sp>
        <p:nvSpPr>
          <p:cNvPr id="17" name="Titel 1">
            <a:extLst>
              <a:ext uri="{FF2B5EF4-FFF2-40B4-BE49-F238E27FC236}">
                <a16:creationId xmlns:a16="http://schemas.microsoft.com/office/drawing/2014/main" id="{CC40039E-DB7C-3203-226C-1D1B50A173DD}"/>
              </a:ext>
            </a:extLst>
          </p:cNvPr>
          <p:cNvSpPr txBox="1">
            <a:spLocks/>
          </p:cNvSpPr>
          <p:nvPr/>
        </p:nvSpPr>
        <p:spPr>
          <a:xfrm>
            <a:off x="1685803" y="5127157"/>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Optionsscheine</a:t>
            </a:r>
          </a:p>
        </p:txBody>
      </p:sp>
      <p:sp>
        <p:nvSpPr>
          <p:cNvPr id="18" name="Titel 1">
            <a:extLst>
              <a:ext uri="{FF2B5EF4-FFF2-40B4-BE49-F238E27FC236}">
                <a16:creationId xmlns:a16="http://schemas.microsoft.com/office/drawing/2014/main" id="{92191D70-F25B-482F-ABD7-48FB0783383F}"/>
              </a:ext>
            </a:extLst>
          </p:cNvPr>
          <p:cNvSpPr txBox="1">
            <a:spLocks/>
          </p:cNvSpPr>
          <p:nvPr/>
        </p:nvSpPr>
        <p:spPr>
          <a:xfrm>
            <a:off x="1685802" y="5836352"/>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(Hebel-)Zertifikate</a:t>
            </a:r>
          </a:p>
        </p:txBody>
      </p:sp>
      <p:sp>
        <p:nvSpPr>
          <p:cNvPr id="19" name="Titel 1">
            <a:extLst>
              <a:ext uri="{FF2B5EF4-FFF2-40B4-BE49-F238E27FC236}">
                <a16:creationId xmlns:a16="http://schemas.microsoft.com/office/drawing/2014/main" id="{E4A0D9DB-E82B-A2E2-17A9-741F016AD4C7}"/>
              </a:ext>
            </a:extLst>
          </p:cNvPr>
          <p:cNvSpPr txBox="1">
            <a:spLocks/>
          </p:cNvSpPr>
          <p:nvPr/>
        </p:nvSpPr>
        <p:spPr>
          <a:xfrm>
            <a:off x="7032720" y="2772110"/>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ETCs</a:t>
            </a:r>
          </a:p>
        </p:txBody>
      </p:sp>
      <p:sp>
        <p:nvSpPr>
          <p:cNvPr id="20" name="Titel 1">
            <a:extLst>
              <a:ext uri="{FF2B5EF4-FFF2-40B4-BE49-F238E27FC236}">
                <a16:creationId xmlns:a16="http://schemas.microsoft.com/office/drawing/2014/main" id="{0F5BD6F3-E337-8831-03CF-916C9DF253F0}"/>
              </a:ext>
            </a:extLst>
          </p:cNvPr>
          <p:cNvSpPr txBox="1">
            <a:spLocks/>
          </p:cNvSpPr>
          <p:nvPr/>
        </p:nvSpPr>
        <p:spPr>
          <a:xfrm>
            <a:off x="7714529" y="5127156"/>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Futures</a:t>
            </a:r>
          </a:p>
        </p:txBody>
      </p:sp>
      <p:sp>
        <p:nvSpPr>
          <p:cNvPr id="22" name="Titel 1">
            <a:extLst>
              <a:ext uri="{FF2B5EF4-FFF2-40B4-BE49-F238E27FC236}">
                <a16:creationId xmlns:a16="http://schemas.microsoft.com/office/drawing/2014/main" id="{EA586F3D-AF2C-E9EE-0C66-F279E7D65EA5}"/>
              </a:ext>
            </a:extLst>
          </p:cNvPr>
          <p:cNvSpPr txBox="1">
            <a:spLocks/>
          </p:cNvSpPr>
          <p:nvPr/>
        </p:nvSpPr>
        <p:spPr>
          <a:xfrm>
            <a:off x="4676566" y="5137240"/>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Optionen</a:t>
            </a:r>
          </a:p>
        </p:txBody>
      </p:sp>
      <p:cxnSp>
        <p:nvCxnSpPr>
          <p:cNvPr id="23" name="Gerade Verbindung mit Pfeil 22">
            <a:extLst>
              <a:ext uri="{FF2B5EF4-FFF2-40B4-BE49-F238E27FC236}">
                <a16:creationId xmlns:a16="http://schemas.microsoft.com/office/drawing/2014/main" id="{25716C7C-F035-5AE7-FC59-3A8A11F056DF}"/>
              </a:ext>
            </a:extLst>
          </p:cNvPr>
          <p:cNvCxnSpPr>
            <a:cxnSpLocks/>
            <a:stCxn id="14" idx="3"/>
            <a:endCxn id="19" idx="1"/>
          </p:cNvCxnSpPr>
          <p:nvPr/>
        </p:nvCxnSpPr>
        <p:spPr>
          <a:xfrm>
            <a:off x="4670248" y="2409463"/>
            <a:ext cx="2362472" cy="6072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174F2D01-11E2-1CC0-287F-D46901FC52FC}"/>
              </a:ext>
            </a:extLst>
          </p:cNvPr>
          <p:cNvCxnSpPr>
            <a:cxnSpLocks/>
            <a:stCxn id="15" idx="2"/>
            <a:endCxn id="16" idx="0"/>
          </p:cNvCxnSpPr>
          <p:nvPr/>
        </p:nvCxnSpPr>
        <p:spPr>
          <a:xfrm>
            <a:off x="3322042" y="3300765"/>
            <a:ext cx="0" cy="483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81B77F87-16E2-F48A-5681-4C23FBC00253}"/>
              </a:ext>
            </a:extLst>
          </p:cNvPr>
          <p:cNvCxnSpPr>
            <a:cxnSpLocks/>
            <a:stCxn id="16" idx="2"/>
            <a:endCxn id="17" idx="0"/>
          </p:cNvCxnSpPr>
          <p:nvPr/>
        </p:nvCxnSpPr>
        <p:spPr>
          <a:xfrm flipH="1">
            <a:off x="3034010" y="4273572"/>
            <a:ext cx="288032" cy="853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F904CC18-D096-26F6-5432-3280BA3C83B3}"/>
              </a:ext>
            </a:extLst>
          </p:cNvPr>
          <p:cNvCxnSpPr>
            <a:cxnSpLocks/>
            <a:stCxn id="16" idx="2"/>
            <a:endCxn id="22" idx="0"/>
          </p:cNvCxnSpPr>
          <p:nvPr/>
        </p:nvCxnSpPr>
        <p:spPr>
          <a:xfrm>
            <a:off x="3322042" y="4273572"/>
            <a:ext cx="2702731" cy="8636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EC1F589-52E7-F184-6C64-09E608D56BFA}"/>
              </a:ext>
            </a:extLst>
          </p:cNvPr>
          <p:cNvCxnSpPr>
            <a:cxnSpLocks/>
            <a:stCxn id="16" idx="2"/>
            <a:endCxn id="20" idx="0"/>
          </p:cNvCxnSpPr>
          <p:nvPr/>
        </p:nvCxnSpPr>
        <p:spPr>
          <a:xfrm>
            <a:off x="3322042" y="4273572"/>
            <a:ext cx="5740694" cy="853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8F841A3-9EB0-19CB-11E6-52FF465C84CA}"/>
              </a:ext>
            </a:extLst>
          </p:cNvPr>
          <p:cNvCxnSpPr>
            <a:cxnSpLocks/>
            <a:stCxn id="17" idx="2"/>
          </p:cNvCxnSpPr>
          <p:nvPr/>
        </p:nvCxnSpPr>
        <p:spPr>
          <a:xfrm>
            <a:off x="3034010" y="5616454"/>
            <a:ext cx="0" cy="219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C207D83D-C65B-1664-D43D-FCD3DE8BEE85}"/>
              </a:ext>
            </a:extLst>
          </p:cNvPr>
          <p:cNvCxnSpPr>
            <a:cxnSpLocks/>
            <a:stCxn id="14" idx="2"/>
            <a:endCxn id="15" idx="0"/>
          </p:cNvCxnSpPr>
          <p:nvPr/>
        </p:nvCxnSpPr>
        <p:spPr>
          <a:xfrm>
            <a:off x="3322042" y="2654111"/>
            <a:ext cx="0" cy="157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F1A24520-6AB6-E11C-1B49-2288DB4BA8E5}"/>
              </a:ext>
            </a:extLst>
          </p:cNvPr>
          <p:cNvCxnSpPr>
            <a:cxnSpLocks/>
            <a:stCxn id="13" idx="2"/>
            <a:endCxn id="14" idx="0"/>
          </p:cNvCxnSpPr>
          <p:nvPr/>
        </p:nvCxnSpPr>
        <p:spPr>
          <a:xfrm flipH="1">
            <a:off x="3322042" y="1883594"/>
            <a:ext cx="2305526" cy="281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itel 1">
            <a:extLst>
              <a:ext uri="{FF2B5EF4-FFF2-40B4-BE49-F238E27FC236}">
                <a16:creationId xmlns:a16="http://schemas.microsoft.com/office/drawing/2014/main" id="{DD8B8090-81BF-3666-9F73-9100DADEC340}"/>
              </a:ext>
            </a:extLst>
          </p:cNvPr>
          <p:cNvSpPr txBox="1">
            <a:spLocks/>
          </p:cNvSpPr>
          <p:nvPr/>
        </p:nvSpPr>
        <p:spPr>
          <a:xfrm>
            <a:off x="6547423" y="2146302"/>
            <a:ext cx="1417864" cy="434044"/>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solidFill>
                  <a:schemeClr val="tx1"/>
                </a:solidFill>
                <a:latin typeface="Optima" panose="02000503060000020004" pitchFamily="2" charset="0"/>
              </a:rPr>
              <a:t>Cat</a:t>
            </a:r>
            <a:r>
              <a:rPr lang="de-DE" sz="2000" dirty="0">
                <a:solidFill>
                  <a:schemeClr val="tx1"/>
                </a:solidFill>
                <a:latin typeface="Optima" panose="02000503060000020004" pitchFamily="2" charset="0"/>
              </a:rPr>
              <a:t> Bonds</a:t>
            </a:r>
          </a:p>
        </p:txBody>
      </p:sp>
      <p:cxnSp>
        <p:nvCxnSpPr>
          <p:cNvPr id="32" name="Gerade Verbindung mit Pfeil 31">
            <a:extLst>
              <a:ext uri="{FF2B5EF4-FFF2-40B4-BE49-F238E27FC236}">
                <a16:creationId xmlns:a16="http://schemas.microsoft.com/office/drawing/2014/main" id="{3EEA1359-A46B-A725-630D-233DE42B7410}"/>
              </a:ext>
            </a:extLst>
          </p:cNvPr>
          <p:cNvCxnSpPr>
            <a:cxnSpLocks/>
            <a:stCxn id="13" idx="2"/>
            <a:endCxn id="31" idx="0"/>
          </p:cNvCxnSpPr>
          <p:nvPr/>
        </p:nvCxnSpPr>
        <p:spPr>
          <a:xfrm>
            <a:off x="5627568" y="1883594"/>
            <a:ext cx="1628787" cy="2627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itel 1">
            <a:extLst>
              <a:ext uri="{FF2B5EF4-FFF2-40B4-BE49-F238E27FC236}">
                <a16:creationId xmlns:a16="http://schemas.microsoft.com/office/drawing/2014/main" id="{0E8CD05E-86A6-D24A-E555-8E626D4444D6}"/>
              </a:ext>
            </a:extLst>
          </p:cNvPr>
          <p:cNvSpPr txBox="1">
            <a:spLocks/>
          </p:cNvSpPr>
          <p:nvPr/>
        </p:nvSpPr>
        <p:spPr>
          <a:xfrm>
            <a:off x="7040426" y="3339350"/>
            <a:ext cx="2696413" cy="1336196"/>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r>
              <a:rPr lang="de-DE" sz="1000" dirty="0">
                <a:solidFill>
                  <a:schemeClr val="tx1"/>
                </a:solidFill>
                <a:latin typeface="Optima" panose="02000503060000020004" pitchFamily="2" charset="0"/>
              </a:rPr>
              <a:t>Beispiele:</a:t>
            </a:r>
          </a:p>
          <a:p>
            <a:r>
              <a:rPr lang="de-DE" sz="1000" dirty="0">
                <a:solidFill>
                  <a:schemeClr val="tx1"/>
                </a:solidFill>
                <a:latin typeface="Optima" panose="02000503060000020004" pitchFamily="2" charset="0"/>
              </a:rPr>
              <a:t>Kohle, eher exotische Metalle: Molybdän, Kobalt</a:t>
            </a:r>
          </a:p>
          <a:p>
            <a:r>
              <a:rPr lang="de-DE" sz="1000" dirty="0">
                <a:solidFill>
                  <a:schemeClr val="tx1"/>
                </a:solidFill>
                <a:latin typeface="Optima" panose="02000503060000020004" pitchFamily="2" charset="0"/>
              </a:rPr>
              <a:t>Grund:</a:t>
            </a:r>
          </a:p>
          <a:p>
            <a:r>
              <a:rPr lang="de-DE" sz="1000" dirty="0">
                <a:solidFill>
                  <a:schemeClr val="tx1"/>
                </a:solidFill>
                <a:latin typeface="Optima" panose="02000503060000020004" pitchFamily="2" charset="0"/>
              </a:rPr>
              <a:t>Keine Futures die für Derivate Voraussetzung sind, nur dann möglich sich mit Optionsscheinen/Zertifikaten abzusichern</a:t>
            </a:r>
            <a:endParaRPr lang="de-DE" sz="1100" dirty="0">
              <a:solidFill>
                <a:schemeClr val="tx1"/>
              </a:solidFill>
              <a:latin typeface="Optima" panose="02000503060000020004" pitchFamily="2" charset="0"/>
            </a:endParaRPr>
          </a:p>
        </p:txBody>
      </p:sp>
    </p:spTree>
    <p:extLst>
      <p:ext uri="{BB962C8B-B14F-4D97-AF65-F5344CB8AC3E}">
        <p14:creationId xmlns:p14="http://schemas.microsoft.com/office/powerpoint/2010/main" val="739866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Finanzprodukte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36</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itel 1">
            <a:extLst>
              <a:ext uri="{FF2B5EF4-FFF2-40B4-BE49-F238E27FC236}">
                <a16:creationId xmlns:a16="http://schemas.microsoft.com/office/drawing/2014/main" id="{FFB503E1-7AC2-0B19-933E-33C806ECC6BC}"/>
              </a:ext>
            </a:extLst>
          </p:cNvPr>
          <p:cNvSpPr txBox="1">
            <a:spLocks/>
          </p:cNvSpPr>
          <p:nvPr/>
        </p:nvSpPr>
        <p:spPr>
          <a:xfrm>
            <a:off x="2436696" y="1357606"/>
            <a:ext cx="2696413"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Finanzderivate</a:t>
            </a:r>
          </a:p>
        </p:txBody>
      </p:sp>
      <p:sp>
        <p:nvSpPr>
          <p:cNvPr id="36" name="Titel 1">
            <a:extLst>
              <a:ext uri="{FF2B5EF4-FFF2-40B4-BE49-F238E27FC236}">
                <a16:creationId xmlns:a16="http://schemas.microsoft.com/office/drawing/2014/main" id="{8B107CFF-E1DE-11DE-2C24-B7CE2845E205}"/>
              </a:ext>
            </a:extLst>
          </p:cNvPr>
          <p:cNvSpPr txBox="1">
            <a:spLocks/>
          </p:cNvSpPr>
          <p:nvPr/>
        </p:nvSpPr>
        <p:spPr>
          <a:xfrm>
            <a:off x="204449" y="1956999"/>
            <a:ext cx="2088231"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Optionsscheine</a:t>
            </a:r>
          </a:p>
        </p:txBody>
      </p:sp>
      <p:sp>
        <p:nvSpPr>
          <p:cNvPr id="37" name="Titel 1">
            <a:extLst>
              <a:ext uri="{FF2B5EF4-FFF2-40B4-BE49-F238E27FC236}">
                <a16:creationId xmlns:a16="http://schemas.microsoft.com/office/drawing/2014/main" id="{2DFD1830-67B2-54BC-78E6-348DE6A6642E}"/>
              </a:ext>
            </a:extLst>
          </p:cNvPr>
          <p:cNvSpPr txBox="1">
            <a:spLocks/>
          </p:cNvSpPr>
          <p:nvPr/>
        </p:nvSpPr>
        <p:spPr>
          <a:xfrm>
            <a:off x="204449" y="2664180"/>
            <a:ext cx="1656183" cy="750635"/>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(Hebel-)</a:t>
            </a:r>
          </a:p>
          <a:p>
            <a:pPr algn="ctr"/>
            <a:r>
              <a:rPr lang="de-DE" sz="2000">
                <a:solidFill>
                  <a:schemeClr val="tx1"/>
                </a:solidFill>
                <a:latin typeface="Optima" panose="02000503060000020004" pitchFamily="2" charset="0"/>
              </a:rPr>
              <a:t>Zertifikate</a:t>
            </a:r>
          </a:p>
        </p:txBody>
      </p:sp>
      <p:sp>
        <p:nvSpPr>
          <p:cNvPr id="38" name="Titel 1">
            <a:extLst>
              <a:ext uri="{FF2B5EF4-FFF2-40B4-BE49-F238E27FC236}">
                <a16:creationId xmlns:a16="http://schemas.microsoft.com/office/drawing/2014/main" id="{20F6ADFF-B211-FDC8-B379-B1AA24709186}"/>
              </a:ext>
            </a:extLst>
          </p:cNvPr>
          <p:cNvSpPr txBox="1">
            <a:spLocks/>
          </p:cNvSpPr>
          <p:nvPr/>
        </p:nvSpPr>
        <p:spPr>
          <a:xfrm>
            <a:off x="8989888" y="1425140"/>
            <a:ext cx="81080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latin typeface="Optima" panose="02000503060000020004" pitchFamily="2" charset="0"/>
              </a:rPr>
              <a:t>ETCs</a:t>
            </a:r>
          </a:p>
        </p:txBody>
      </p:sp>
      <p:sp>
        <p:nvSpPr>
          <p:cNvPr id="39" name="Titel 1">
            <a:extLst>
              <a:ext uri="{FF2B5EF4-FFF2-40B4-BE49-F238E27FC236}">
                <a16:creationId xmlns:a16="http://schemas.microsoft.com/office/drawing/2014/main" id="{EB9BFF11-7C74-E700-1285-B4CDBDFE0E07}"/>
              </a:ext>
            </a:extLst>
          </p:cNvPr>
          <p:cNvSpPr txBox="1">
            <a:spLocks/>
          </p:cNvSpPr>
          <p:nvPr/>
        </p:nvSpPr>
        <p:spPr>
          <a:xfrm>
            <a:off x="4251295" y="2839771"/>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Futures</a:t>
            </a:r>
          </a:p>
        </p:txBody>
      </p:sp>
      <p:sp>
        <p:nvSpPr>
          <p:cNvPr id="40" name="Titel 1">
            <a:extLst>
              <a:ext uri="{FF2B5EF4-FFF2-40B4-BE49-F238E27FC236}">
                <a16:creationId xmlns:a16="http://schemas.microsoft.com/office/drawing/2014/main" id="{0462A6AE-6B00-CCC3-D527-5CECFC721BBA}"/>
              </a:ext>
            </a:extLst>
          </p:cNvPr>
          <p:cNvSpPr txBox="1">
            <a:spLocks/>
          </p:cNvSpPr>
          <p:nvPr/>
        </p:nvSpPr>
        <p:spPr>
          <a:xfrm>
            <a:off x="2449364" y="2845029"/>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Optionen</a:t>
            </a:r>
          </a:p>
        </p:txBody>
      </p:sp>
      <p:sp>
        <p:nvSpPr>
          <p:cNvPr id="41" name="Titel 1">
            <a:extLst>
              <a:ext uri="{FF2B5EF4-FFF2-40B4-BE49-F238E27FC236}">
                <a16:creationId xmlns:a16="http://schemas.microsoft.com/office/drawing/2014/main" id="{CDF41333-1449-61CB-21E7-FBE81A0A3565}"/>
              </a:ext>
            </a:extLst>
          </p:cNvPr>
          <p:cNvSpPr txBox="1">
            <a:spLocks/>
          </p:cNvSpPr>
          <p:nvPr/>
        </p:nvSpPr>
        <p:spPr>
          <a:xfrm>
            <a:off x="8486407" y="3667758"/>
            <a:ext cx="1941321" cy="4344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Absicherungen</a:t>
            </a:r>
          </a:p>
        </p:txBody>
      </p:sp>
      <p:sp>
        <p:nvSpPr>
          <p:cNvPr id="42" name="Titel 1">
            <a:extLst>
              <a:ext uri="{FF2B5EF4-FFF2-40B4-BE49-F238E27FC236}">
                <a16:creationId xmlns:a16="http://schemas.microsoft.com/office/drawing/2014/main" id="{10D10EB9-D2C6-3F01-39B4-BFF9220010C9}"/>
              </a:ext>
            </a:extLst>
          </p:cNvPr>
          <p:cNvSpPr txBox="1">
            <a:spLocks/>
          </p:cNvSpPr>
          <p:nvPr/>
        </p:nvSpPr>
        <p:spPr>
          <a:xfrm>
            <a:off x="10058838" y="4458409"/>
            <a:ext cx="1324148" cy="489297"/>
          </a:xfrm>
          <a:prstGeom prst="rect">
            <a:avLst/>
          </a:prstGeom>
          <a:noFill/>
          <a:ln w="28575">
            <a:solidFill>
              <a:schemeClr val="tx1"/>
            </a:solidFill>
          </a:ln>
        </p:spPr>
        <p:txBody>
          <a:bodyPr vert="horz" anchor="b">
            <a:normAutofit fontScale="75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Physisch Hinterlegt</a:t>
            </a:r>
          </a:p>
        </p:txBody>
      </p:sp>
      <p:sp>
        <p:nvSpPr>
          <p:cNvPr id="43" name="Titel 1">
            <a:extLst>
              <a:ext uri="{FF2B5EF4-FFF2-40B4-BE49-F238E27FC236}">
                <a16:creationId xmlns:a16="http://schemas.microsoft.com/office/drawing/2014/main" id="{5A74A9E5-346E-E78E-F4B3-A019A8F3E38D}"/>
              </a:ext>
            </a:extLst>
          </p:cNvPr>
          <p:cNvSpPr txBox="1">
            <a:spLocks/>
          </p:cNvSpPr>
          <p:nvPr/>
        </p:nvSpPr>
        <p:spPr>
          <a:xfrm>
            <a:off x="10058838" y="5337294"/>
            <a:ext cx="1324148" cy="1031145"/>
          </a:xfrm>
          <a:prstGeom prst="rect">
            <a:avLst/>
          </a:prstGeom>
          <a:noFill/>
          <a:ln w="28575">
            <a:solidFill>
              <a:schemeClr val="tx1"/>
            </a:solidFill>
          </a:ln>
        </p:spPr>
        <p:txBody>
          <a:bodyPr vert="horz" anchor="b">
            <a:normAutofit fontScale="75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Tatsächlich Gold im Safe des Treuhänders vorhanden</a:t>
            </a:r>
          </a:p>
        </p:txBody>
      </p:sp>
      <p:sp>
        <p:nvSpPr>
          <p:cNvPr id="44" name="Titel 1">
            <a:extLst>
              <a:ext uri="{FF2B5EF4-FFF2-40B4-BE49-F238E27FC236}">
                <a16:creationId xmlns:a16="http://schemas.microsoft.com/office/drawing/2014/main" id="{A3A08CE3-F821-528D-46C9-9EA324CB6585}"/>
              </a:ext>
            </a:extLst>
          </p:cNvPr>
          <p:cNvSpPr txBox="1">
            <a:spLocks/>
          </p:cNvSpPr>
          <p:nvPr/>
        </p:nvSpPr>
        <p:spPr>
          <a:xfrm>
            <a:off x="5227691" y="4456412"/>
            <a:ext cx="1532113" cy="489297"/>
          </a:xfrm>
          <a:prstGeom prst="rect">
            <a:avLst/>
          </a:prstGeom>
          <a:noFill/>
          <a:ln w="28575">
            <a:solidFill>
              <a:schemeClr val="tx1"/>
            </a:solidFill>
          </a:ln>
        </p:spPr>
        <p:txBody>
          <a:bodyPr vert="horz" anchor="b">
            <a:normAutofit fontScale="75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Vollständig besichert</a:t>
            </a:r>
          </a:p>
        </p:txBody>
      </p:sp>
      <p:sp>
        <p:nvSpPr>
          <p:cNvPr id="45" name="Titel 1">
            <a:extLst>
              <a:ext uri="{FF2B5EF4-FFF2-40B4-BE49-F238E27FC236}">
                <a16:creationId xmlns:a16="http://schemas.microsoft.com/office/drawing/2014/main" id="{80E0292C-D335-C9B9-6F95-1EDE2824E3A8}"/>
              </a:ext>
            </a:extLst>
          </p:cNvPr>
          <p:cNvSpPr txBox="1">
            <a:spLocks/>
          </p:cNvSpPr>
          <p:nvPr/>
        </p:nvSpPr>
        <p:spPr>
          <a:xfrm>
            <a:off x="3849274" y="5299452"/>
            <a:ext cx="4288948" cy="1031145"/>
          </a:xfrm>
          <a:prstGeom prst="rect">
            <a:avLst/>
          </a:prstGeom>
          <a:noFill/>
          <a:ln w="28575">
            <a:solidFill>
              <a:schemeClr val="tx1"/>
            </a:solidFill>
          </a:ln>
        </p:spPr>
        <p:txBody>
          <a:bodyPr vert="horz" anchor="b">
            <a:normAutofit/>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1400" dirty="0">
                <a:solidFill>
                  <a:schemeClr val="tx1"/>
                </a:solidFill>
                <a:latin typeface="Optima" panose="02000503060000020004" pitchFamily="2" charset="0"/>
              </a:rPr>
              <a:t>-Besicherung durch gewöhnliche Kredite, die z.B. Versicherungen gewähren</a:t>
            </a:r>
          </a:p>
          <a:p>
            <a:pPr algn="ctr"/>
            <a:r>
              <a:rPr lang="de-DE" sz="1400" dirty="0">
                <a:solidFill>
                  <a:schemeClr val="tx1"/>
                </a:solidFill>
                <a:latin typeface="Optima" panose="02000503060000020004" pitchFamily="2" charset="0"/>
              </a:rPr>
              <a:t>-Gelder bestehen dabei entweder aus Bareinlagen der Institute oder Aktien mit hoher Bonität</a:t>
            </a:r>
            <a:endParaRPr lang="de-DE" sz="600" dirty="0">
              <a:solidFill>
                <a:schemeClr val="tx1"/>
              </a:solidFill>
              <a:latin typeface="Optima" panose="02000503060000020004" pitchFamily="2" charset="0"/>
            </a:endParaRPr>
          </a:p>
        </p:txBody>
      </p:sp>
      <p:sp>
        <p:nvSpPr>
          <p:cNvPr id="46" name="Titel 1">
            <a:extLst>
              <a:ext uri="{FF2B5EF4-FFF2-40B4-BE49-F238E27FC236}">
                <a16:creationId xmlns:a16="http://schemas.microsoft.com/office/drawing/2014/main" id="{5D3A2FC0-E41C-9C36-E5E2-6AD0F3C021A2}"/>
              </a:ext>
            </a:extLst>
          </p:cNvPr>
          <p:cNvSpPr txBox="1">
            <a:spLocks/>
          </p:cNvSpPr>
          <p:nvPr/>
        </p:nvSpPr>
        <p:spPr>
          <a:xfrm>
            <a:off x="8476546" y="4458409"/>
            <a:ext cx="1324148" cy="430608"/>
          </a:xfrm>
          <a:prstGeom prst="rect">
            <a:avLst/>
          </a:prstGeom>
          <a:noFill/>
          <a:ln w="28575">
            <a:solidFill>
              <a:schemeClr val="tx1"/>
            </a:solidFill>
          </a:ln>
        </p:spPr>
        <p:txBody>
          <a:bodyPr vert="horz" anchor="b">
            <a:normAutofit fontScale="75000" lnSpcReduction="20000"/>
          </a:bodyPr>
          <a:lstStyle>
            <a:defPPr>
              <a:defRPr lang="de-DE"/>
            </a:defPPr>
            <a:lvl1pPr algn="ctr">
              <a:spcBef>
                <a:spcPct val="0"/>
              </a:spcBef>
              <a:buNone/>
              <a:defRPr kumimoji="0" sz="2000">
                <a:solidFill>
                  <a:schemeClr val="bg1"/>
                </a:solidFill>
                <a:latin typeface="+mj-lt"/>
                <a:ea typeface="+mj-ea"/>
                <a:cs typeface="+mj-cs"/>
              </a:defRPr>
            </a:lvl1pPr>
          </a:lstStyle>
          <a:p>
            <a:r>
              <a:rPr lang="de-DE" dirty="0">
                <a:solidFill>
                  <a:schemeClr val="tx1"/>
                </a:solidFill>
                <a:latin typeface="Optima" panose="02000503060000020004" pitchFamily="2" charset="0"/>
              </a:rPr>
              <a:t>Drittdeckung</a:t>
            </a:r>
          </a:p>
        </p:txBody>
      </p:sp>
      <p:sp>
        <p:nvSpPr>
          <p:cNvPr id="47" name="Titel 1">
            <a:extLst>
              <a:ext uri="{FF2B5EF4-FFF2-40B4-BE49-F238E27FC236}">
                <a16:creationId xmlns:a16="http://schemas.microsoft.com/office/drawing/2014/main" id="{20DD65CB-FC50-6366-C1DC-71D2B0C5C67C}"/>
              </a:ext>
            </a:extLst>
          </p:cNvPr>
          <p:cNvSpPr txBox="1">
            <a:spLocks/>
          </p:cNvSpPr>
          <p:nvPr/>
        </p:nvSpPr>
        <p:spPr>
          <a:xfrm>
            <a:off x="8484676" y="5314811"/>
            <a:ext cx="1316018" cy="1031145"/>
          </a:xfrm>
          <a:prstGeom prst="rect">
            <a:avLst/>
          </a:prstGeom>
          <a:noFill/>
          <a:ln w="28575">
            <a:solidFill>
              <a:schemeClr val="tx1"/>
            </a:solidFill>
          </a:ln>
        </p:spPr>
        <p:txBody>
          <a:bodyPr vert="horz" anchor="b">
            <a:normAutofit fontScale="60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Fremde Konzerne haften bei Ausfall mit Betriebsvermögen</a:t>
            </a:r>
          </a:p>
        </p:txBody>
      </p:sp>
      <p:cxnSp>
        <p:nvCxnSpPr>
          <p:cNvPr id="48" name="Gerade Verbindung mit Pfeil 47">
            <a:extLst>
              <a:ext uri="{FF2B5EF4-FFF2-40B4-BE49-F238E27FC236}">
                <a16:creationId xmlns:a16="http://schemas.microsoft.com/office/drawing/2014/main" id="{1F3B8B57-A7FB-0389-E314-AA2116B48453}"/>
              </a:ext>
            </a:extLst>
          </p:cNvPr>
          <p:cNvCxnSpPr>
            <a:cxnSpLocks/>
            <a:stCxn id="35" idx="2"/>
            <a:endCxn id="39" idx="0"/>
          </p:cNvCxnSpPr>
          <p:nvPr/>
        </p:nvCxnSpPr>
        <p:spPr>
          <a:xfrm>
            <a:off x="3784903" y="1846903"/>
            <a:ext cx="1124437" cy="9928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1F9A4E5F-A554-E17A-045A-13BE53F58256}"/>
              </a:ext>
            </a:extLst>
          </p:cNvPr>
          <p:cNvCxnSpPr>
            <a:cxnSpLocks/>
            <a:stCxn id="35" idx="2"/>
            <a:endCxn id="40" idx="0"/>
          </p:cNvCxnSpPr>
          <p:nvPr/>
        </p:nvCxnSpPr>
        <p:spPr>
          <a:xfrm flipH="1">
            <a:off x="3114222" y="1846903"/>
            <a:ext cx="670681" cy="998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CF06D70A-7FD1-D746-48E7-A866BBCF4D13}"/>
              </a:ext>
            </a:extLst>
          </p:cNvPr>
          <p:cNvCxnSpPr>
            <a:cxnSpLocks/>
            <a:stCxn id="35" idx="2"/>
            <a:endCxn id="36" idx="0"/>
          </p:cNvCxnSpPr>
          <p:nvPr/>
        </p:nvCxnSpPr>
        <p:spPr>
          <a:xfrm flipH="1">
            <a:off x="1248565" y="1846903"/>
            <a:ext cx="2536338" cy="110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itel 1">
            <a:extLst>
              <a:ext uri="{FF2B5EF4-FFF2-40B4-BE49-F238E27FC236}">
                <a16:creationId xmlns:a16="http://schemas.microsoft.com/office/drawing/2014/main" id="{E37E6714-6430-0F8D-899E-6C43884D8395}"/>
              </a:ext>
            </a:extLst>
          </p:cNvPr>
          <p:cNvSpPr txBox="1">
            <a:spLocks/>
          </p:cNvSpPr>
          <p:nvPr/>
        </p:nvSpPr>
        <p:spPr>
          <a:xfrm>
            <a:off x="5164202" y="2012252"/>
            <a:ext cx="1417864" cy="434044"/>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solidFill>
                  <a:schemeClr val="tx1"/>
                </a:solidFill>
                <a:latin typeface="Optima" panose="02000503060000020004" pitchFamily="2" charset="0"/>
              </a:rPr>
              <a:t>Cat</a:t>
            </a:r>
            <a:r>
              <a:rPr lang="de-DE" sz="2000" dirty="0">
                <a:solidFill>
                  <a:schemeClr val="tx1"/>
                </a:solidFill>
                <a:latin typeface="Optima" panose="02000503060000020004" pitchFamily="2" charset="0"/>
              </a:rPr>
              <a:t> Bonds</a:t>
            </a:r>
          </a:p>
        </p:txBody>
      </p:sp>
      <p:cxnSp>
        <p:nvCxnSpPr>
          <p:cNvPr id="52" name="Gerade Verbindung mit Pfeil 51">
            <a:extLst>
              <a:ext uri="{FF2B5EF4-FFF2-40B4-BE49-F238E27FC236}">
                <a16:creationId xmlns:a16="http://schemas.microsoft.com/office/drawing/2014/main" id="{B6F3F2E7-8366-BE9F-DC83-B2595E7888AA}"/>
              </a:ext>
            </a:extLst>
          </p:cNvPr>
          <p:cNvCxnSpPr>
            <a:cxnSpLocks/>
            <a:stCxn id="35" idx="2"/>
            <a:endCxn id="51" idx="0"/>
          </p:cNvCxnSpPr>
          <p:nvPr/>
        </p:nvCxnSpPr>
        <p:spPr>
          <a:xfrm>
            <a:off x="3784903" y="1846903"/>
            <a:ext cx="2088231" cy="165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itel 1">
            <a:extLst>
              <a:ext uri="{FF2B5EF4-FFF2-40B4-BE49-F238E27FC236}">
                <a16:creationId xmlns:a16="http://schemas.microsoft.com/office/drawing/2014/main" id="{ED074AB6-7C2C-8B61-4A86-AE4420C620DF}"/>
              </a:ext>
            </a:extLst>
          </p:cNvPr>
          <p:cNvSpPr txBox="1">
            <a:spLocks/>
          </p:cNvSpPr>
          <p:nvPr/>
        </p:nvSpPr>
        <p:spPr>
          <a:xfrm>
            <a:off x="7980536" y="2015829"/>
            <a:ext cx="3050948" cy="1547190"/>
          </a:xfrm>
          <a:prstGeom prst="rect">
            <a:avLst/>
          </a:prstGeom>
          <a:noFill/>
          <a:ln w="28575">
            <a:solidFill>
              <a:schemeClr val="tx1"/>
            </a:solidFill>
          </a:ln>
        </p:spPr>
        <p:txBody>
          <a:bodyPr vert="horz" anchor="b">
            <a:normAutofit fontScale="60000" lnSpcReduction="2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latin typeface="Optima" panose="02000503060000020004" pitchFamily="2" charset="0"/>
              </a:rPr>
              <a:t>-Vergleichbar mit ETFs, bilden die Wertentwicklung einer </a:t>
            </a:r>
            <a:r>
              <a:rPr lang="de-DE" sz="2000" dirty="0" err="1">
                <a:solidFill>
                  <a:schemeClr val="tx1"/>
                </a:solidFill>
                <a:latin typeface="Optima" panose="02000503060000020004" pitchFamily="2" charset="0"/>
              </a:rPr>
              <a:t>Commodity</a:t>
            </a:r>
            <a:r>
              <a:rPr lang="de-DE" sz="2000" dirty="0">
                <a:solidFill>
                  <a:schemeClr val="tx1"/>
                </a:solidFill>
                <a:latin typeface="Optima" panose="02000503060000020004" pitchFamily="2" charset="0"/>
              </a:rPr>
              <a:t> Art ab</a:t>
            </a:r>
          </a:p>
          <a:p>
            <a:pPr algn="ctr"/>
            <a:r>
              <a:rPr lang="de-DE" sz="2000" dirty="0">
                <a:solidFill>
                  <a:schemeClr val="tx1"/>
                </a:solidFill>
                <a:latin typeface="Optima" panose="02000503060000020004" pitchFamily="2" charset="0"/>
              </a:rPr>
              <a:t>-unbegrenzte Laufzeit</a:t>
            </a:r>
          </a:p>
          <a:p>
            <a:pPr algn="ctr"/>
            <a:r>
              <a:rPr lang="de-DE" sz="2000" dirty="0">
                <a:solidFill>
                  <a:schemeClr val="tx1"/>
                </a:solidFill>
                <a:latin typeface="Optima" panose="02000503060000020004" pitchFamily="2" charset="0"/>
              </a:rPr>
              <a:t>-hohe Liquidität</a:t>
            </a:r>
          </a:p>
          <a:p>
            <a:pPr algn="ctr"/>
            <a:r>
              <a:rPr lang="de-DE" sz="2000" dirty="0">
                <a:solidFill>
                  <a:schemeClr val="tx1"/>
                </a:solidFill>
                <a:latin typeface="Optima" panose="02000503060000020004" pitchFamily="2" charset="0"/>
              </a:rPr>
              <a:t>-wichtiger Unterschied zu ETFs: ETFs sind Sondervermögen, ETCs sind unbefristete Schuldverschreibungen aber normalerweise physisch hinterlegt daher recht sicher </a:t>
            </a:r>
          </a:p>
        </p:txBody>
      </p:sp>
      <p:cxnSp>
        <p:nvCxnSpPr>
          <p:cNvPr id="55" name="Gerade Verbindung mit Pfeil 54">
            <a:extLst>
              <a:ext uri="{FF2B5EF4-FFF2-40B4-BE49-F238E27FC236}">
                <a16:creationId xmlns:a16="http://schemas.microsoft.com/office/drawing/2014/main" id="{473505EA-EF76-A257-B072-24B0D3C9A4C0}"/>
              </a:ext>
            </a:extLst>
          </p:cNvPr>
          <p:cNvCxnSpPr>
            <a:cxnSpLocks/>
            <a:stCxn id="41" idx="2"/>
            <a:endCxn id="44" idx="0"/>
          </p:cNvCxnSpPr>
          <p:nvPr/>
        </p:nvCxnSpPr>
        <p:spPr>
          <a:xfrm flipH="1">
            <a:off x="5993748" y="4102255"/>
            <a:ext cx="3463320" cy="354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363EF82F-13B0-6CC7-DE25-D90AD482EA3A}"/>
              </a:ext>
            </a:extLst>
          </p:cNvPr>
          <p:cNvCxnSpPr>
            <a:cxnSpLocks/>
            <a:stCxn id="41" idx="2"/>
            <a:endCxn id="46" idx="0"/>
          </p:cNvCxnSpPr>
          <p:nvPr/>
        </p:nvCxnSpPr>
        <p:spPr>
          <a:xfrm flipH="1">
            <a:off x="9138620" y="4102255"/>
            <a:ext cx="318448" cy="356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D6560782-CAFB-E1CA-D433-CD59C6A070CB}"/>
              </a:ext>
            </a:extLst>
          </p:cNvPr>
          <p:cNvCxnSpPr>
            <a:cxnSpLocks/>
            <a:stCxn id="41" idx="2"/>
            <a:endCxn id="42" idx="0"/>
          </p:cNvCxnSpPr>
          <p:nvPr/>
        </p:nvCxnSpPr>
        <p:spPr>
          <a:xfrm>
            <a:off x="9457068" y="4102255"/>
            <a:ext cx="1263844" cy="356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C1193A12-F5F9-8064-790D-D23AD9ED9B2B}"/>
              </a:ext>
            </a:extLst>
          </p:cNvPr>
          <p:cNvCxnSpPr>
            <a:cxnSpLocks/>
            <a:stCxn id="44" idx="2"/>
            <a:endCxn id="45" idx="0"/>
          </p:cNvCxnSpPr>
          <p:nvPr/>
        </p:nvCxnSpPr>
        <p:spPr>
          <a:xfrm>
            <a:off x="5993748" y="4945709"/>
            <a:ext cx="0" cy="3537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C996EA22-BCDC-95E3-3B18-387D34CBF17D}"/>
              </a:ext>
            </a:extLst>
          </p:cNvPr>
          <p:cNvCxnSpPr>
            <a:cxnSpLocks/>
            <a:stCxn id="46" idx="2"/>
            <a:endCxn id="47" idx="0"/>
          </p:cNvCxnSpPr>
          <p:nvPr/>
        </p:nvCxnSpPr>
        <p:spPr>
          <a:xfrm>
            <a:off x="9138620" y="4889017"/>
            <a:ext cx="4065" cy="425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AD48A6F3-4BA8-09D2-4090-1D794105C85C}"/>
              </a:ext>
            </a:extLst>
          </p:cNvPr>
          <p:cNvCxnSpPr>
            <a:cxnSpLocks/>
            <a:stCxn id="42" idx="2"/>
            <a:endCxn id="43" idx="0"/>
          </p:cNvCxnSpPr>
          <p:nvPr/>
        </p:nvCxnSpPr>
        <p:spPr>
          <a:xfrm>
            <a:off x="10720912" y="4947706"/>
            <a:ext cx="0" cy="389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3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Finanzprodukte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37</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itel 1">
            <a:extLst>
              <a:ext uri="{FF2B5EF4-FFF2-40B4-BE49-F238E27FC236}">
                <a16:creationId xmlns:a16="http://schemas.microsoft.com/office/drawing/2014/main" id="{34261477-D9C3-EC80-56D5-286CC8EB0617}"/>
              </a:ext>
            </a:extLst>
          </p:cNvPr>
          <p:cNvSpPr txBox="1">
            <a:spLocks/>
          </p:cNvSpPr>
          <p:nvPr/>
        </p:nvSpPr>
        <p:spPr>
          <a:xfrm>
            <a:off x="1067374" y="1758078"/>
            <a:ext cx="2249984"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latin typeface="Optima" panose="02000503060000020004" pitchFamily="2" charset="0"/>
              </a:rPr>
              <a:t>(Hebel-) Zertifikate</a:t>
            </a:r>
          </a:p>
        </p:txBody>
      </p:sp>
      <p:sp>
        <p:nvSpPr>
          <p:cNvPr id="35" name="Titel 1">
            <a:extLst>
              <a:ext uri="{FF2B5EF4-FFF2-40B4-BE49-F238E27FC236}">
                <a16:creationId xmlns:a16="http://schemas.microsoft.com/office/drawing/2014/main" id="{1BF36D0D-A815-4BEE-15E7-69532676711B}"/>
              </a:ext>
            </a:extLst>
          </p:cNvPr>
          <p:cNvSpPr txBox="1">
            <a:spLocks/>
          </p:cNvSpPr>
          <p:nvPr/>
        </p:nvSpPr>
        <p:spPr>
          <a:xfrm>
            <a:off x="6937700" y="1758078"/>
            <a:ext cx="81080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ETCs</a:t>
            </a:r>
          </a:p>
        </p:txBody>
      </p:sp>
      <p:sp>
        <p:nvSpPr>
          <p:cNvPr id="36" name="Titel 1">
            <a:extLst>
              <a:ext uri="{FF2B5EF4-FFF2-40B4-BE49-F238E27FC236}">
                <a16:creationId xmlns:a16="http://schemas.microsoft.com/office/drawing/2014/main" id="{3C69BF39-DE5E-3252-67AA-F45FA52FB4EB}"/>
              </a:ext>
            </a:extLst>
          </p:cNvPr>
          <p:cNvSpPr txBox="1">
            <a:spLocks/>
          </p:cNvSpPr>
          <p:nvPr/>
        </p:nvSpPr>
        <p:spPr>
          <a:xfrm>
            <a:off x="5327587" y="1758078"/>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Futures</a:t>
            </a:r>
          </a:p>
        </p:txBody>
      </p:sp>
      <p:sp>
        <p:nvSpPr>
          <p:cNvPr id="37" name="Titel 1">
            <a:extLst>
              <a:ext uri="{FF2B5EF4-FFF2-40B4-BE49-F238E27FC236}">
                <a16:creationId xmlns:a16="http://schemas.microsoft.com/office/drawing/2014/main" id="{C8A886E8-8341-AE0C-61DA-DC45A17CBB77}"/>
              </a:ext>
            </a:extLst>
          </p:cNvPr>
          <p:cNvSpPr txBox="1">
            <a:spLocks/>
          </p:cNvSpPr>
          <p:nvPr/>
        </p:nvSpPr>
        <p:spPr>
          <a:xfrm>
            <a:off x="3703847" y="1758078"/>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latin typeface="Optima" panose="02000503060000020004" pitchFamily="2" charset="0"/>
              </a:rPr>
              <a:t>Optionen</a:t>
            </a:r>
          </a:p>
        </p:txBody>
      </p:sp>
      <p:pic>
        <p:nvPicPr>
          <p:cNvPr id="38" name="Grafik 37">
            <a:extLst>
              <a:ext uri="{FF2B5EF4-FFF2-40B4-BE49-F238E27FC236}">
                <a16:creationId xmlns:a16="http://schemas.microsoft.com/office/drawing/2014/main" id="{CAD24916-3FE7-5C5B-5D84-73F2B4329898}"/>
              </a:ext>
            </a:extLst>
          </p:cNvPr>
          <p:cNvPicPr>
            <a:picLocks noChangeAspect="1"/>
          </p:cNvPicPr>
          <p:nvPr/>
        </p:nvPicPr>
        <p:blipFill>
          <a:blip r:embed="rId4"/>
          <a:stretch>
            <a:fillRect/>
          </a:stretch>
        </p:blipFill>
        <p:spPr>
          <a:xfrm>
            <a:off x="2810535" y="3200926"/>
            <a:ext cx="4724400" cy="2819400"/>
          </a:xfrm>
          <a:prstGeom prst="rect">
            <a:avLst/>
          </a:prstGeom>
        </p:spPr>
      </p:pic>
      <p:sp>
        <p:nvSpPr>
          <p:cNvPr id="39" name="Textfeld 38">
            <a:extLst>
              <a:ext uri="{FF2B5EF4-FFF2-40B4-BE49-F238E27FC236}">
                <a16:creationId xmlns:a16="http://schemas.microsoft.com/office/drawing/2014/main" id="{D8DAD593-BCB7-FE01-DDC4-39FA37A2D296}"/>
              </a:ext>
            </a:extLst>
          </p:cNvPr>
          <p:cNvSpPr txBox="1"/>
          <p:nvPr/>
        </p:nvSpPr>
        <p:spPr>
          <a:xfrm>
            <a:off x="2706612" y="5976856"/>
            <a:ext cx="4978774" cy="369332"/>
          </a:xfrm>
          <a:prstGeom prst="rect">
            <a:avLst/>
          </a:prstGeom>
          <a:noFill/>
        </p:spPr>
        <p:txBody>
          <a:bodyPr wrap="square" rtlCol="0">
            <a:spAutoFit/>
          </a:bodyPr>
          <a:lstStyle/>
          <a:p>
            <a:r>
              <a:rPr lang="de-DE" sz="600" dirty="0">
                <a:hlinkClick r:id="" action="ppaction://noaction">
                  <a:extLst>
                    <a:ext uri="{A12FA001-AC4F-418D-AE19-62706E023703}">
                      <ahyp:hlinkClr xmlns:ahyp="http://schemas.microsoft.com/office/drawing/2018/hyperlinkcolor" val="tx"/>
                    </a:ext>
                  </a:extLst>
                </a:hlinkClick>
              </a:rPr>
              <a:t>Quelle:</a:t>
            </a:r>
          </a:p>
          <a:p>
            <a:r>
              <a:rPr lang="de-DE" sz="600" dirty="0">
                <a:hlinkClick r:id="" action="ppaction://noaction">
                  <a:extLst>
                    <a:ext uri="{A12FA001-AC4F-418D-AE19-62706E023703}">
                      <ahyp:hlinkClr xmlns:ahyp="http://schemas.microsoft.com/office/drawing/2018/hyperlinkcolor" val="tx"/>
                    </a:ext>
                  </a:extLst>
                </a:hlinkClick>
              </a:rPr>
              <a:t>https://deutsche-boerse.com/dbg-en/products-services/ps-trading/ps-instruments-products/ps-instruments-derivatives-market/cash-equities-collection-24962?frag=247346</a:t>
            </a:r>
            <a:r>
              <a:rPr lang="de-DE" sz="600" dirty="0"/>
              <a:t> </a:t>
            </a:r>
          </a:p>
        </p:txBody>
      </p:sp>
      <p:sp>
        <p:nvSpPr>
          <p:cNvPr id="40" name="Titel 1">
            <a:extLst>
              <a:ext uri="{FF2B5EF4-FFF2-40B4-BE49-F238E27FC236}">
                <a16:creationId xmlns:a16="http://schemas.microsoft.com/office/drawing/2014/main" id="{89F6F745-BB1B-FDB7-F190-DCCF3E764671}"/>
              </a:ext>
            </a:extLst>
          </p:cNvPr>
          <p:cNvSpPr txBox="1">
            <a:spLocks/>
          </p:cNvSpPr>
          <p:nvPr/>
        </p:nvSpPr>
        <p:spPr>
          <a:xfrm>
            <a:off x="267030" y="2552192"/>
            <a:ext cx="3980882" cy="489297"/>
          </a:xfrm>
          <a:prstGeom prst="rect">
            <a:avLst/>
          </a:prstGeom>
          <a:noFill/>
          <a:ln w="28575">
            <a:solidFill>
              <a:schemeClr val="tx1"/>
            </a:solidFill>
          </a:ln>
        </p:spPr>
        <p:txBody>
          <a:bodyPr vert="horz" anchor="b">
            <a:normAutofit fontScale="82500" lnSpcReduction="100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latin typeface="Optima" panose="02000503060000020004" pitchFamily="2" charset="0"/>
              </a:rPr>
              <a:t>Angebote der Deutschen Börse Gruppe</a:t>
            </a:r>
          </a:p>
        </p:txBody>
      </p:sp>
      <p:sp>
        <p:nvSpPr>
          <p:cNvPr id="41" name="Titel 1">
            <a:extLst>
              <a:ext uri="{FF2B5EF4-FFF2-40B4-BE49-F238E27FC236}">
                <a16:creationId xmlns:a16="http://schemas.microsoft.com/office/drawing/2014/main" id="{C1E4D849-35E7-3EBB-4A4D-9643C66DBC9E}"/>
              </a:ext>
            </a:extLst>
          </p:cNvPr>
          <p:cNvSpPr txBox="1">
            <a:spLocks/>
          </p:cNvSpPr>
          <p:nvPr/>
        </p:nvSpPr>
        <p:spPr>
          <a:xfrm>
            <a:off x="8042530" y="1741598"/>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err="1">
                <a:solidFill>
                  <a:schemeClr val="tx1"/>
                </a:solidFill>
                <a:latin typeface="Optima" panose="02000503060000020004" pitchFamily="2" charset="0"/>
              </a:rPr>
              <a:t>Cat</a:t>
            </a:r>
            <a:r>
              <a:rPr lang="de-DE" sz="2000" dirty="0">
                <a:solidFill>
                  <a:schemeClr val="tx1"/>
                </a:solidFill>
                <a:latin typeface="Optima" panose="02000503060000020004" pitchFamily="2" charset="0"/>
              </a:rPr>
              <a:t> Bonds</a:t>
            </a:r>
          </a:p>
        </p:txBody>
      </p:sp>
    </p:spTree>
    <p:extLst>
      <p:ext uri="{BB962C8B-B14F-4D97-AF65-F5344CB8AC3E}">
        <p14:creationId xmlns:p14="http://schemas.microsoft.com/office/powerpoint/2010/main" val="2719718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Finanzprodukte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38</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Grafik 16">
            <a:extLst>
              <a:ext uri="{FF2B5EF4-FFF2-40B4-BE49-F238E27FC236}">
                <a16:creationId xmlns:a16="http://schemas.microsoft.com/office/drawing/2014/main" id="{77F84FAE-B33B-55EE-394C-43B024DEA952}"/>
              </a:ext>
            </a:extLst>
          </p:cNvPr>
          <p:cNvPicPr>
            <a:picLocks noChangeAspect="1"/>
          </p:cNvPicPr>
          <p:nvPr/>
        </p:nvPicPr>
        <p:blipFill>
          <a:blip r:embed="rId4"/>
          <a:stretch>
            <a:fillRect/>
          </a:stretch>
        </p:blipFill>
        <p:spPr>
          <a:xfrm>
            <a:off x="3184575" y="1563640"/>
            <a:ext cx="5242659" cy="4792710"/>
          </a:xfrm>
          <a:prstGeom prst="rect">
            <a:avLst/>
          </a:prstGeom>
        </p:spPr>
      </p:pic>
      <p:sp>
        <p:nvSpPr>
          <p:cNvPr id="18" name="Titel 1">
            <a:extLst>
              <a:ext uri="{FF2B5EF4-FFF2-40B4-BE49-F238E27FC236}">
                <a16:creationId xmlns:a16="http://schemas.microsoft.com/office/drawing/2014/main" id="{36824C71-8049-EC94-5C87-5E2CF34340DB}"/>
              </a:ext>
            </a:extLst>
          </p:cNvPr>
          <p:cNvSpPr txBox="1">
            <a:spLocks/>
          </p:cNvSpPr>
          <p:nvPr/>
        </p:nvSpPr>
        <p:spPr>
          <a:xfrm>
            <a:off x="267030" y="2059911"/>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rPr>
              <a:t>Futures</a:t>
            </a:r>
          </a:p>
        </p:txBody>
      </p:sp>
      <p:sp>
        <p:nvSpPr>
          <p:cNvPr id="19" name="Titel 1">
            <a:extLst>
              <a:ext uri="{FF2B5EF4-FFF2-40B4-BE49-F238E27FC236}">
                <a16:creationId xmlns:a16="http://schemas.microsoft.com/office/drawing/2014/main" id="{1631E491-A498-A905-0028-6BC9507F839E}"/>
              </a:ext>
            </a:extLst>
          </p:cNvPr>
          <p:cNvSpPr txBox="1">
            <a:spLocks/>
          </p:cNvSpPr>
          <p:nvPr/>
        </p:nvSpPr>
        <p:spPr>
          <a:xfrm>
            <a:off x="290632" y="1417807"/>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rPr>
              <a:t>Optionen</a:t>
            </a:r>
          </a:p>
        </p:txBody>
      </p:sp>
    </p:spTree>
    <p:extLst>
      <p:ext uri="{BB962C8B-B14F-4D97-AF65-F5344CB8AC3E}">
        <p14:creationId xmlns:p14="http://schemas.microsoft.com/office/powerpoint/2010/main" val="2308276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Finanzprodukte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39</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itel 1">
            <a:extLst>
              <a:ext uri="{FF2B5EF4-FFF2-40B4-BE49-F238E27FC236}">
                <a16:creationId xmlns:a16="http://schemas.microsoft.com/office/drawing/2014/main" id="{36824C71-8049-EC94-5C87-5E2CF34340DB}"/>
              </a:ext>
            </a:extLst>
          </p:cNvPr>
          <p:cNvSpPr txBox="1">
            <a:spLocks/>
          </p:cNvSpPr>
          <p:nvPr/>
        </p:nvSpPr>
        <p:spPr>
          <a:xfrm>
            <a:off x="267030" y="2095615"/>
            <a:ext cx="1316089"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a:solidFill>
                  <a:schemeClr val="tx1"/>
                </a:solidFill>
              </a:rPr>
              <a:t>Futures</a:t>
            </a:r>
          </a:p>
        </p:txBody>
      </p:sp>
      <p:sp>
        <p:nvSpPr>
          <p:cNvPr id="19" name="Titel 1">
            <a:extLst>
              <a:ext uri="{FF2B5EF4-FFF2-40B4-BE49-F238E27FC236}">
                <a16:creationId xmlns:a16="http://schemas.microsoft.com/office/drawing/2014/main" id="{1631E491-A498-A905-0028-6BC9507F839E}"/>
              </a:ext>
            </a:extLst>
          </p:cNvPr>
          <p:cNvSpPr txBox="1">
            <a:spLocks/>
          </p:cNvSpPr>
          <p:nvPr/>
        </p:nvSpPr>
        <p:spPr>
          <a:xfrm>
            <a:off x="290632" y="1453511"/>
            <a:ext cx="1329716" cy="489297"/>
          </a:xfrm>
          <a:prstGeom prst="rect">
            <a:avLst/>
          </a:prstGeom>
          <a:noFill/>
          <a:ln w="28575">
            <a:solidFill>
              <a:schemeClr val="tx1"/>
            </a:solidFill>
          </a:ln>
        </p:spPr>
        <p:txBody>
          <a:bodyPr vert="horz" anchor="b">
            <a:normAutofit fontScale="97500"/>
          </a:bodyPr>
          <a:lstStyle>
            <a:lvl1pPr algn="l" rtl="0" eaLnBrk="1" latinLnBrk="0" hangingPunct="1">
              <a:spcBef>
                <a:spcPct val="0"/>
              </a:spcBef>
              <a:buNone/>
              <a:defRPr kumimoji="0" sz="4400" kern="1200">
                <a:solidFill>
                  <a:schemeClr val="bg1"/>
                </a:solidFill>
                <a:latin typeface="+mj-lt"/>
                <a:ea typeface="+mj-ea"/>
                <a:cs typeface="+mj-cs"/>
              </a:defRPr>
            </a:lvl1pPr>
          </a:lstStyle>
          <a:p>
            <a:pPr algn="ctr"/>
            <a:r>
              <a:rPr lang="de-DE" sz="2000" dirty="0">
                <a:solidFill>
                  <a:schemeClr val="tx1"/>
                </a:solidFill>
              </a:rPr>
              <a:t>Optionen</a:t>
            </a:r>
          </a:p>
        </p:txBody>
      </p:sp>
      <p:pic>
        <p:nvPicPr>
          <p:cNvPr id="12" name="Grafik 11">
            <a:extLst>
              <a:ext uri="{FF2B5EF4-FFF2-40B4-BE49-F238E27FC236}">
                <a16:creationId xmlns:a16="http://schemas.microsoft.com/office/drawing/2014/main" id="{23669F18-CA7F-63DE-0858-42F446DB4460}"/>
              </a:ext>
            </a:extLst>
          </p:cNvPr>
          <p:cNvPicPr>
            <a:picLocks noChangeAspect="1"/>
          </p:cNvPicPr>
          <p:nvPr/>
        </p:nvPicPr>
        <p:blipFill>
          <a:blip r:embed="rId4"/>
          <a:stretch>
            <a:fillRect/>
          </a:stretch>
        </p:blipFill>
        <p:spPr>
          <a:xfrm>
            <a:off x="2405675" y="1548616"/>
            <a:ext cx="7380650" cy="4612906"/>
          </a:xfrm>
          <a:prstGeom prst="rect">
            <a:avLst/>
          </a:prstGeom>
        </p:spPr>
      </p:pic>
    </p:spTree>
    <p:extLst>
      <p:ext uri="{BB962C8B-B14F-4D97-AF65-F5344CB8AC3E}">
        <p14:creationId xmlns:p14="http://schemas.microsoft.com/office/powerpoint/2010/main" val="127803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a:latin typeface="Optima" panose="02000503060000020004" pitchFamily="2" charset="0"/>
              </a:rPr>
              <a:t>Übersicht Thema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a:latin typeface="Optima" panose="02000503060000020004" pitchFamily="2" charset="0"/>
              </a:rPr>
              <a:t>Hier dann noch Ergänzungen</a:t>
            </a: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2475911428"/>
              </p:ext>
            </p:extLst>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430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Finanzprodukte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40</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AFED1AD6-D5CF-BC61-B521-A8C889099D37}"/>
              </a:ext>
            </a:extLst>
          </p:cNvPr>
          <p:cNvPicPr>
            <a:picLocks noChangeAspect="1"/>
          </p:cNvPicPr>
          <p:nvPr/>
        </p:nvPicPr>
        <p:blipFill>
          <a:blip r:embed="rId4"/>
          <a:stretch>
            <a:fillRect/>
          </a:stretch>
        </p:blipFill>
        <p:spPr>
          <a:xfrm>
            <a:off x="1313564" y="1643418"/>
            <a:ext cx="8877300" cy="4457700"/>
          </a:xfrm>
          <a:prstGeom prst="rect">
            <a:avLst/>
          </a:prstGeom>
        </p:spPr>
      </p:pic>
    </p:spTree>
    <p:extLst>
      <p:ext uri="{BB962C8B-B14F-4D97-AF65-F5344CB8AC3E}">
        <p14:creationId xmlns:p14="http://schemas.microsoft.com/office/powerpoint/2010/main" val="388038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41</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0C4BF02D-A7A2-58EF-03A8-682EEA8A3A61}"/>
              </a:ext>
            </a:extLst>
          </p:cNvPr>
          <p:cNvPicPr>
            <a:picLocks noChangeAspect="1"/>
          </p:cNvPicPr>
          <p:nvPr/>
        </p:nvPicPr>
        <p:blipFill>
          <a:blip r:embed="rId4"/>
          <a:stretch>
            <a:fillRect/>
          </a:stretch>
        </p:blipFill>
        <p:spPr>
          <a:xfrm>
            <a:off x="1792999" y="1440800"/>
            <a:ext cx="8606002" cy="4823877"/>
          </a:xfrm>
          <a:prstGeom prst="rect">
            <a:avLst/>
          </a:prstGeom>
        </p:spPr>
      </p:pic>
    </p:spTree>
    <p:extLst>
      <p:ext uri="{BB962C8B-B14F-4D97-AF65-F5344CB8AC3E}">
        <p14:creationId xmlns:p14="http://schemas.microsoft.com/office/powerpoint/2010/main" val="2614609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42</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Die glühbirne Kostenlose Icons">
            <a:extLst>
              <a:ext uri="{FF2B5EF4-FFF2-40B4-BE49-F238E27FC236}">
                <a16:creationId xmlns:a16="http://schemas.microsoft.com/office/drawing/2014/main" id="{441949EF-1244-45B8-B6E8-3E47DFBA7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164" y="1740728"/>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nutzerwechsel Kostenlose Icons">
            <a:extLst>
              <a:ext uri="{FF2B5EF4-FFF2-40B4-BE49-F238E27FC236}">
                <a16:creationId xmlns:a16="http://schemas.microsoft.com/office/drawing/2014/main" id="{C7CE2424-D5AB-DA9A-9C9C-D14F844FC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516" y="1335024"/>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Einstellungen Kostenlose Icons">
            <a:extLst>
              <a:ext uri="{FF2B5EF4-FFF2-40B4-BE49-F238E27FC236}">
                <a16:creationId xmlns:a16="http://schemas.microsoft.com/office/drawing/2014/main" id="{260C9BEB-00DE-19DB-7B9B-890B7EFC4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0936" y="1382009"/>
            <a:ext cx="1556792" cy="15567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arketing-chart Kostenlose Icons">
            <a:extLst>
              <a:ext uri="{FF2B5EF4-FFF2-40B4-BE49-F238E27FC236}">
                <a16:creationId xmlns:a16="http://schemas.microsoft.com/office/drawing/2014/main" id="{CC20DD5A-E300-806B-8764-0AFDD40B4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3487" y="1740728"/>
            <a:ext cx="940104" cy="940104"/>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C7B2B2CF-C77F-90AC-548A-61A8EF239362}"/>
              </a:ext>
            </a:extLst>
          </p:cNvPr>
          <p:cNvSpPr txBox="1"/>
          <p:nvPr/>
        </p:nvSpPr>
        <p:spPr>
          <a:xfrm>
            <a:off x="1022216" y="2927536"/>
            <a:ext cx="2141984" cy="2308324"/>
          </a:xfrm>
          <a:prstGeom prst="rect">
            <a:avLst/>
          </a:prstGeom>
          <a:noFill/>
        </p:spPr>
        <p:txBody>
          <a:bodyPr wrap="square" rtlCol="0">
            <a:spAutoFit/>
          </a:bodyPr>
          <a:lstStyle/>
          <a:p>
            <a:pPr algn="ctr"/>
            <a:r>
              <a:rPr lang="de-DE" b="1" dirty="0">
                <a:latin typeface="Optima" panose="02000503060000020004" pitchFamily="2" charset="0"/>
              </a:rPr>
              <a:t>Motivation</a:t>
            </a:r>
          </a:p>
          <a:p>
            <a:pPr algn="ctr"/>
            <a:r>
              <a:rPr lang="de-DE" dirty="0">
                <a:latin typeface="Optima" panose="02000503060000020004" pitchFamily="2" charset="0"/>
              </a:rPr>
              <a:t>Weltweit ca. 80% aller Wirtschaftsvorgänge mindestens indirekt vom Wetter abhängig</a:t>
            </a:r>
          </a:p>
          <a:p>
            <a:pPr algn="ctr"/>
            <a:endParaRPr lang="de-DE" b="1" dirty="0">
              <a:latin typeface="Optima" panose="02000503060000020004" pitchFamily="2" charset="0"/>
            </a:endParaRPr>
          </a:p>
        </p:txBody>
      </p:sp>
      <p:sp>
        <p:nvSpPr>
          <p:cNvPr id="17" name="Textfeld 16">
            <a:extLst>
              <a:ext uri="{FF2B5EF4-FFF2-40B4-BE49-F238E27FC236}">
                <a16:creationId xmlns:a16="http://schemas.microsoft.com/office/drawing/2014/main" id="{B0170101-8805-C64A-B876-954360C7D32E}"/>
              </a:ext>
            </a:extLst>
          </p:cNvPr>
          <p:cNvSpPr txBox="1"/>
          <p:nvPr/>
        </p:nvSpPr>
        <p:spPr>
          <a:xfrm>
            <a:off x="3293281" y="2921244"/>
            <a:ext cx="2378366" cy="3693319"/>
          </a:xfrm>
          <a:prstGeom prst="rect">
            <a:avLst/>
          </a:prstGeom>
          <a:noFill/>
        </p:spPr>
        <p:txBody>
          <a:bodyPr wrap="square" rtlCol="0">
            <a:spAutoFit/>
          </a:bodyPr>
          <a:lstStyle/>
          <a:p>
            <a:pPr algn="ctr"/>
            <a:r>
              <a:rPr lang="de-DE" b="1" dirty="0">
                <a:latin typeface="Optima" panose="02000503060000020004" pitchFamily="2" charset="0"/>
              </a:rPr>
              <a:t>Marktteilnehmer</a:t>
            </a:r>
          </a:p>
          <a:p>
            <a:pPr algn="ctr"/>
            <a:r>
              <a:rPr lang="de-DE" dirty="0">
                <a:latin typeface="Optima" panose="02000503060000020004" pitchFamily="2" charset="0"/>
              </a:rPr>
              <a:t>Bank-Versicherungsnehmer</a:t>
            </a:r>
          </a:p>
          <a:p>
            <a:pPr algn="ctr"/>
            <a:r>
              <a:rPr lang="de-DE" dirty="0">
                <a:latin typeface="Optima" panose="02000503060000020004" pitchFamily="2" charset="0"/>
              </a:rPr>
              <a:t>Unternehmen-Kommune als Vertragspartner</a:t>
            </a:r>
          </a:p>
          <a:p>
            <a:pPr algn="ctr"/>
            <a:r>
              <a:rPr lang="de-DE" dirty="0">
                <a:latin typeface="Optima" panose="02000503060000020004" pitchFamily="2" charset="0"/>
              </a:rPr>
              <a:t>Energieproduzent-Kommune</a:t>
            </a:r>
          </a:p>
          <a:p>
            <a:pPr algn="ctr"/>
            <a:r>
              <a:rPr lang="de-DE" dirty="0">
                <a:latin typeface="Optima" panose="02000503060000020004" pitchFamily="2" charset="0"/>
              </a:rPr>
              <a:t>Produzent-Großlandwirt</a:t>
            </a:r>
          </a:p>
          <a:p>
            <a:pPr algn="ctr"/>
            <a:r>
              <a:rPr lang="de-DE" dirty="0">
                <a:latin typeface="Optima" panose="02000503060000020004" pitchFamily="2" charset="0"/>
              </a:rPr>
              <a:t>Investmentbanken</a:t>
            </a:r>
          </a:p>
          <a:p>
            <a:pPr algn="ctr"/>
            <a:r>
              <a:rPr lang="de-DE" dirty="0">
                <a:latin typeface="Optima" panose="02000503060000020004" pitchFamily="2" charset="0"/>
              </a:rPr>
              <a:t>Rückversicherer</a:t>
            </a:r>
          </a:p>
          <a:p>
            <a:pPr algn="ctr"/>
            <a:endParaRPr lang="de-DE" b="1" dirty="0">
              <a:latin typeface="Optima" panose="02000503060000020004" pitchFamily="2" charset="0"/>
            </a:endParaRPr>
          </a:p>
        </p:txBody>
      </p:sp>
      <p:sp>
        <p:nvSpPr>
          <p:cNvPr id="18" name="Textfeld 17">
            <a:extLst>
              <a:ext uri="{FF2B5EF4-FFF2-40B4-BE49-F238E27FC236}">
                <a16:creationId xmlns:a16="http://schemas.microsoft.com/office/drawing/2014/main" id="{243F1988-C039-CA54-B22C-7F0E30B9493E}"/>
              </a:ext>
            </a:extLst>
          </p:cNvPr>
          <p:cNvSpPr txBox="1"/>
          <p:nvPr/>
        </p:nvSpPr>
        <p:spPr>
          <a:xfrm>
            <a:off x="5753167" y="2927536"/>
            <a:ext cx="2141984" cy="2862322"/>
          </a:xfrm>
          <a:prstGeom prst="rect">
            <a:avLst/>
          </a:prstGeom>
          <a:noFill/>
        </p:spPr>
        <p:txBody>
          <a:bodyPr wrap="square" rtlCol="0">
            <a:spAutoFit/>
          </a:bodyPr>
          <a:lstStyle/>
          <a:p>
            <a:pPr algn="ctr"/>
            <a:r>
              <a:rPr lang="de-DE" b="1" dirty="0">
                <a:latin typeface="Optima" panose="02000503060000020004" pitchFamily="2" charset="0"/>
              </a:rPr>
              <a:t>Funktion</a:t>
            </a:r>
          </a:p>
          <a:p>
            <a:pPr algn="ctr"/>
            <a:r>
              <a:rPr lang="de-DE" dirty="0">
                <a:latin typeface="Optima" panose="02000503060000020004" pitchFamily="2" charset="0"/>
              </a:rPr>
              <a:t>Bank/Versicherer übernimmt Wetterrisiko. Des Unternehmens/Kommune</a:t>
            </a:r>
          </a:p>
          <a:p>
            <a:pPr algn="ctr"/>
            <a:r>
              <a:rPr lang="de-DE" dirty="0" err="1">
                <a:latin typeface="Optima" panose="02000503060000020004" pitchFamily="2" charset="0"/>
              </a:rPr>
              <a:t>Risikiomanagementsystem</a:t>
            </a:r>
            <a:r>
              <a:rPr lang="de-DE" dirty="0">
                <a:latin typeface="Optima" panose="02000503060000020004" pitchFamily="2" charset="0"/>
              </a:rPr>
              <a:t> des Unternehmens</a:t>
            </a:r>
          </a:p>
          <a:p>
            <a:pPr algn="ctr"/>
            <a:endParaRPr lang="de-DE" b="1" dirty="0">
              <a:latin typeface="Optima" panose="02000503060000020004" pitchFamily="2" charset="0"/>
            </a:endParaRPr>
          </a:p>
        </p:txBody>
      </p:sp>
      <p:sp>
        <p:nvSpPr>
          <p:cNvPr id="19" name="Textfeld 18">
            <a:extLst>
              <a:ext uri="{FF2B5EF4-FFF2-40B4-BE49-F238E27FC236}">
                <a16:creationId xmlns:a16="http://schemas.microsoft.com/office/drawing/2014/main" id="{8924AB3A-A962-2183-E79B-7D904312D10E}"/>
              </a:ext>
            </a:extLst>
          </p:cNvPr>
          <p:cNvSpPr txBox="1"/>
          <p:nvPr/>
        </p:nvSpPr>
        <p:spPr>
          <a:xfrm>
            <a:off x="7935911" y="2921244"/>
            <a:ext cx="2141984" cy="3139321"/>
          </a:xfrm>
          <a:prstGeom prst="rect">
            <a:avLst/>
          </a:prstGeom>
          <a:noFill/>
        </p:spPr>
        <p:txBody>
          <a:bodyPr wrap="square" rtlCol="0">
            <a:spAutoFit/>
          </a:bodyPr>
          <a:lstStyle/>
          <a:p>
            <a:pPr algn="ctr"/>
            <a:r>
              <a:rPr lang="de-DE" b="1" dirty="0">
                <a:latin typeface="Optima" panose="02000503060000020004" pitchFamily="2" charset="0"/>
              </a:rPr>
              <a:t>Entwicklung</a:t>
            </a:r>
          </a:p>
          <a:p>
            <a:pPr algn="ctr"/>
            <a:r>
              <a:rPr lang="de-DE" dirty="0">
                <a:latin typeface="Optima" panose="02000503060000020004" pitchFamily="2" charset="0"/>
              </a:rPr>
              <a:t>Erst September 1997 entwickelt daher wenige Marktstandards verfügbar bis heute,</a:t>
            </a:r>
          </a:p>
          <a:p>
            <a:pPr algn="ctr"/>
            <a:r>
              <a:rPr lang="de-DE" dirty="0">
                <a:latin typeface="Optima" panose="02000503060000020004" pitchFamily="2" charset="0"/>
              </a:rPr>
              <a:t>¾ als Option ausgestaltet, ¼ als Swaps, </a:t>
            </a:r>
            <a:r>
              <a:rPr lang="de-DE" dirty="0" err="1">
                <a:latin typeface="Optima" panose="02000503060000020004" pitchFamily="2" charset="0"/>
              </a:rPr>
              <a:t>Collars</a:t>
            </a:r>
            <a:r>
              <a:rPr lang="de-DE" dirty="0">
                <a:latin typeface="Optima" panose="02000503060000020004" pitchFamily="2" charset="0"/>
              </a:rPr>
              <a:t>, </a:t>
            </a:r>
            <a:r>
              <a:rPr lang="de-DE" dirty="0" err="1">
                <a:latin typeface="Optima" panose="02000503060000020004" pitchFamily="2" charset="0"/>
              </a:rPr>
              <a:t>Straddles</a:t>
            </a:r>
            <a:r>
              <a:rPr lang="de-DE" dirty="0">
                <a:latin typeface="Optima" panose="02000503060000020004" pitchFamily="2" charset="0"/>
              </a:rPr>
              <a:t>, </a:t>
            </a:r>
            <a:r>
              <a:rPr lang="de-DE" dirty="0" err="1">
                <a:latin typeface="Optima" panose="02000503060000020004" pitchFamily="2" charset="0"/>
              </a:rPr>
              <a:t>Strangles</a:t>
            </a:r>
            <a:endParaRPr lang="de-DE" dirty="0">
              <a:latin typeface="Optima" panose="02000503060000020004" pitchFamily="2" charset="0"/>
            </a:endParaRPr>
          </a:p>
          <a:p>
            <a:pPr algn="ctr"/>
            <a:endParaRPr lang="de-DE" b="1" dirty="0">
              <a:latin typeface="Optima" panose="02000503060000020004" pitchFamily="2" charset="0"/>
            </a:endParaRPr>
          </a:p>
        </p:txBody>
      </p:sp>
    </p:spTree>
    <p:extLst>
      <p:ext uri="{BB962C8B-B14F-4D97-AF65-F5344CB8AC3E}">
        <p14:creationId xmlns:p14="http://schemas.microsoft.com/office/powerpoint/2010/main" val="251156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43</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EA0B8BF1-1DC6-E7D4-367A-A6A0AA681062}"/>
              </a:ext>
            </a:extLst>
          </p:cNvPr>
          <p:cNvSpPr txBox="1"/>
          <p:nvPr/>
        </p:nvSpPr>
        <p:spPr>
          <a:xfrm>
            <a:off x="3581400" y="1859659"/>
            <a:ext cx="4248472" cy="369332"/>
          </a:xfrm>
          <a:prstGeom prst="rect">
            <a:avLst/>
          </a:prstGeom>
          <a:noFill/>
        </p:spPr>
        <p:txBody>
          <a:bodyPr wrap="square" rtlCol="0">
            <a:spAutoFit/>
          </a:bodyPr>
          <a:lstStyle/>
          <a:p>
            <a:pPr algn="ctr"/>
            <a:r>
              <a:rPr lang="de-DE" b="1" dirty="0">
                <a:latin typeface="Optima" panose="02000503060000020004" pitchFamily="2" charset="0"/>
              </a:rPr>
              <a:t>„Reise-Rücktritts-Versicherung“</a:t>
            </a:r>
          </a:p>
        </p:txBody>
      </p:sp>
      <p:sp>
        <p:nvSpPr>
          <p:cNvPr id="22" name="Textfeld 21">
            <a:extLst>
              <a:ext uri="{FF2B5EF4-FFF2-40B4-BE49-F238E27FC236}">
                <a16:creationId xmlns:a16="http://schemas.microsoft.com/office/drawing/2014/main" id="{6E9D792B-EA30-AC62-AED8-B5E16CF27A18}"/>
              </a:ext>
            </a:extLst>
          </p:cNvPr>
          <p:cNvSpPr txBox="1"/>
          <p:nvPr/>
        </p:nvSpPr>
        <p:spPr>
          <a:xfrm>
            <a:off x="3581400" y="2537596"/>
            <a:ext cx="4248472" cy="923330"/>
          </a:xfrm>
          <a:prstGeom prst="rect">
            <a:avLst/>
          </a:prstGeom>
          <a:noFill/>
        </p:spPr>
        <p:txBody>
          <a:bodyPr wrap="square" rtlCol="0">
            <a:spAutoFit/>
          </a:bodyPr>
          <a:lstStyle/>
          <a:p>
            <a:pPr algn="ctr"/>
            <a:r>
              <a:rPr lang="de-DE" dirty="0">
                <a:latin typeface="Optima" panose="02000503060000020004" pitchFamily="2" charset="0"/>
              </a:rPr>
              <a:t>Wenn die Zahl der Regentage am Urlaubsort ein gewisses Maß überschreitet</a:t>
            </a:r>
            <a:endParaRPr lang="de-DE" b="1" dirty="0">
              <a:latin typeface="Optima" panose="02000503060000020004" pitchFamily="2" charset="0"/>
            </a:endParaRPr>
          </a:p>
        </p:txBody>
      </p:sp>
      <p:sp>
        <p:nvSpPr>
          <p:cNvPr id="23" name="Textfeld 22">
            <a:extLst>
              <a:ext uri="{FF2B5EF4-FFF2-40B4-BE49-F238E27FC236}">
                <a16:creationId xmlns:a16="http://schemas.microsoft.com/office/drawing/2014/main" id="{DA53BC43-D0FB-40EB-C01A-08AF68D828C3}"/>
              </a:ext>
            </a:extLst>
          </p:cNvPr>
          <p:cNvSpPr txBox="1"/>
          <p:nvPr/>
        </p:nvSpPr>
        <p:spPr>
          <a:xfrm>
            <a:off x="3581400" y="3667412"/>
            <a:ext cx="4248472" cy="1754326"/>
          </a:xfrm>
          <a:prstGeom prst="rect">
            <a:avLst/>
          </a:prstGeom>
          <a:noFill/>
        </p:spPr>
        <p:txBody>
          <a:bodyPr wrap="square" rtlCol="0">
            <a:spAutoFit/>
          </a:bodyPr>
          <a:lstStyle/>
          <a:p>
            <a:pPr algn="ctr"/>
            <a:r>
              <a:rPr lang="de-DE" dirty="0">
                <a:latin typeface="Optima" panose="02000503060000020004" pitchFamily="2" charset="0"/>
              </a:rPr>
              <a:t>Reiseanbieter geht gewisses Wetterrisiko ein, Reiseveranstalter trägt bei solchen Garantien nicht selbst das Risiko, dass das Wetter schlecht wird, sondern er schützt sich selbst durch den Abschluss eines Wetterderivates.</a:t>
            </a:r>
            <a:endParaRPr lang="de-DE" b="1" dirty="0">
              <a:latin typeface="Optima" panose="02000503060000020004" pitchFamily="2" charset="0"/>
            </a:endParaRPr>
          </a:p>
        </p:txBody>
      </p:sp>
    </p:spTree>
    <p:extLst>
      <p:ext uri="{BB962C8B-B14F-4D97-AF65-F5344CB8AC3E}">
        <p14:creationId xmlns:p14="http://schemas.microsoft.com/office/powerpoint/2010/main" val="520998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44</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8BE6F990-61BB-9FED-FA1F-DF052D800FD3}"/>
              </a:ext>
            </a:extLst>
          </p:cNvPr>
          <p:cNvSpPr txBox="1"/>
          <p:nvPr/>
        </p:nvSpPr>
        <p:spPr>
          <a:xfrm>
            <a:off x="1603576" y="5367537"/>
            <a:ext cx="8748464" cy="769441"/>
          </a:xfrm>
          <a:prstGeom prst="rect">
            <a:avLst/>
          </a:prstGeom>
          <a:noFill/>
        </p:spPr>
        <p:txBody>
          <a:bodyPr wrap="square" rtlCol="0">
            <a:spAutoFit/>
          </a:bodyPr>
          <a:lstStyle/>
          <a:p>
            <a:pPr algn="ctr"/>
            <a:r>
              <a:rPr lang="de-DE" sz="1100" u="sng" dirty="0">
                <a:latin typeface="Optima" panose="02000503060000020004" pitchFamily="2" charset="0"/>
              </a:rPr>
              <a:t>Wetterderivat-Vertragliche Bindung</a:t>
            </a:r>
          </a:p>
          <a:p>
            <a:pPr algn="ctr"/>
            <a:r>
              <a:rPr lang="de-DE" sz="1100" dirty="0">
                <a:latin typeface="Optima" panose="02000503060000020004" pitchFamily="2" charset="0"/>
              </a:rPr>
              <a:t>Ausgestaltung: Für jeden Tag, an dem die nächstgelegene Wetterstation in der Blütezeit der Früchte unterhalb von fünf Grad sinkt, Zahlung der Bank oder des Versicherers an den Bauern, Bauer zahlt dann eine Prämie, alternativ kann eine Zahlungsverpflichtung entstehen, wenn die Temperatur über fünf Grad steigt.</a:t>
            </a:r>
          </a:p>
        </p:txBody>
      </p:sp>
      <p:sp>
        <p:nvSpPr>
          <p:cNvPr id="14" name="Textfeld 13">
            <a:extLst>
              <a:ext uri="{FF2B5EF4-FFF2-40B4-BE49-F238E27FC236}">
                <a16:creationId xmlns:a16="http://schemas.microsoft.com/office/drawing/2014/main" id="{97A3E3EB-A346-0181-8A10-D6011283DC90}"/>
              </a:ext>
            </a:extLst>
          </p:cNvPr>
          <p:cNvSpPr txBox="1"/>
          <p:nvPr/>
        </p:nvSpPr>
        <p:spPr>
          <a:xfrm>
            <a:off x="4899169" y="2298658"/>
            <a:ext cx="184731" cy="369332"/>
          </a:xfrm>
          <a:prstGeom prst="rect">
            <a:avLst/>
          </a:prstGeom>
          <a:noFill/>
        </p:spPr>
        <p:txBody>
          <a:bodyPr wrap="none" rtlCol="0">
            <a:spAutoFit/>
          </a:bodyPr>
          <a:lstStyle/>
          <a:p>
            <a:endParaRPr lang="de-DE" dirty="0"/>
          </a:p>
        </p:txBody>
      </p:sp>
      <p:pic>
        <p:nvPicPr>
          <p:cNvPr id="15" name="Picture 2" descr="Bauernhof Kostenlose Icons">
            <a:extLst>
              <a:ext uri="{FF2B5EF4-FFF2-40B4-BE49-F238E27FC236}">
                <a16:creationId xmlns:a16="http://schemas.microsoft.com/office/drawing/2014/main" id="{E6DB1C1C-B717-2D3A-5C1F-C7EA7D2BF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802" y="2343530"/>
            <a:ext cx="1196752" cy="11967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hermometer Kostenlose Icons">
            <a:extLst>
              <a:ext uri="{FF2B5EF4-FFF2-40B4-BE49-F238E27FC236}">
                <a16:creationId xmlns:a16="http://schemas.microsoft.com/office/drawing/2014/main" id="{AEAF3883-51C0-AC50-C725-B0E49F148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205" y="1395667"/>
            <a:ext cx="1196752" cy="11967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ochhaus gebäude Kostenlose Icons">
            <a:extLst>
              <a:ext uri="{FF2B5EF4-FFF2-40B4-BE49-F238E27FC236}">
                <a16:creationId xmlns:a16="http://schemas.microsoft.com/office/drawing/2014/main" id="{E001096C-898C-8D6C-A783-DF68CA508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807" y="1983491"/>
            <a:ext cx="1556791" cy="15567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Vertrag Kostenlose Icons">
            <a:extLst>
              <a:ext uri="{FF2B5EF4-FFF2-40B4-BE49-F238E27FC236}">
                <a16:creationId xmlns:a16="http://schemas.microsoft.com/office/drawing/2014/main" id="{B3F0BC9C-83B7-7AC5-96D7-354B014BD8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1380" y="3981043"/>
            <a:ext cx="1196752" cy="11967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75737139-021A-2F78-35C8-5202CA525F6B}"/>
              </a:ext>
            </a:extLst>
          </p:cNvPr>
          <p:cNvSpPr txBox="1"/>
          <p:nvPr/>
        </p:nvSpPr>
        <p:spPr>
          <a:xfrm>
            <a:off x="6526360" y="1578826"/>
            <a:ext cx="1754486" cy="830997"/>
          </a:xfrm>
          <a:prstGeom prst="rect">
            <a:avLst/>
          </a:prstGeom>
          <a:noFill/>
        </p:spPr>
        <p:txBody>
          <a:bodyPr wrap="square" rtlCol="0">
            <a:spAutoFit/>
          </a:bodyPr>
          <a:lstStyle/>
          <a:p>
            <a:pPr algn="ctr"/>
            <a:r>
              <a:rPr lang="de-DE" sz="1200" u="sng" dirty="0">
                <a:latin typeface="Optima" panose="02000503060000020004" pitchFamily="2" charset="0"/>
              </a:rPr>
              <a:t>Temperaturen</a:t>
            </a:r>
          </a:p>
          <a:p>
            <a:pPr algn="ctr"/>
            <a:r>
              <a:rPr lang="de-DE" sz="1200" dirty="0">
                <a:latin typeface="Optima" panose="02000503060000020004" pitchFamily="2" charset="0"/>
              </a:rPr>
              <a:t> Längere Zeit unter fünf Grad, sinkt seine Erntemenge</a:t>
            </a:r>
            <a:endParaRPr lang="de-DE" sz="1200" b="1" dirty="0">
              <a:latin typeface="Optima" panose="02000503060000020004" pitchFamily="2" charset="0"/>
            </a:endParaRPr>
          </a:p>
        </p:txBody>
      </p:sp>
      <p:sp>
        <p:nvSpPr>
          <p:cNvPr id="24" name="Textfeld 23">
            <a:extLst>
              <a:ext uri="{FF2B5EF4-FFF2-40B4-BE49-F238E27FC236}">
                <a16:creationId xmlns:a16="http://schemas.microsoft.com/office/drawing/2014/main" id="{07E71EE5-41E9-D8FD-C179-D943127F09AB}"/>
              </a:ext>
            </a:extLst>
          </p:cNvPr>
          <p:cNvSpPr txBox="1"/>
          <p:nvPr/>
        </p:nvSpPr>
        <p:spPr>
          <a:xfrm>
            <a:off x="7608952" y="3942400"/>
            <a:ext cx="2743088" cy="954107"/>
          </a:xfrm>
          <a:prstGeom prst="rect">
            <a:avLst/>
          </a:prstGeom>
          <a:noFill/>
        </p:spPr>
        <p:txBody>
          <a:bodyPr wrap="square" rtlCol="0">
            <a:spAutoFit/>
          </a:bodyPr>
          <a:lstStyle/>
          <a:p>
            <a:pPr algn="ctr"/>
            <a:r>
              <a:rPr lang="de-DE" sz="1400" u="sng" dirty="0">
                <a:latin typeface="Optima" panose="02000503060000020004" pitchFamily="2" charset="0"/>
              </a:rPr>
              <a:t>Bank/Versicherer</a:t>
            </a:r>
          </a:p>
          <a:p>
            <a:pPr algn="ctr"/>
            <a:r>
              <a:rPr lang="de-DE" sz="1400" dirty="0">
                <a:latin typeface="Optima" panose="02000503060000020004" pitchFamily="2" charset="0"/>
              </a:rPr>
              <a:t>Übernahme betriebswirtschaftliche Risiko </a:t>
            </a:r>
          </a:p>
          <a:p>
            <a:pPr algn="ctr"/>
            <a:r>
              <a:rPr lang="de-DE" sz="1400" dirty="0">
                <a:latin typeface="Optima" panose="02000503060000020004" pitchFamily="2" charset="0"/>
              </a:rPr>
              <a:t>Wetterderivat abschließt</a:t>
            </a:r>
            <a:endParaRPr lang="de-DE" sz="1400" b="1" dirty="0">
              <a:latin typeface="Optima" panose="02000503060000020004" pitchFamily="2" charset="0"/>
            </a:endParaRPr>
          </a:p>
        </p:txBody>
      </p:sp>
      <p:sp>
        <p:nvSpPr>
          <p:cNvPr id="25" name="Textfeld 24">
            <a:extLst>
              <a:ext uri="{FF2B5EF4-FFF2-40B4-BE49-F238E27FC236}">
                <a16:creationId xmlns:a16="http://schemas.microsoft.com/office/drawing/2014/main" id="{0603B70F-9839-98D2-749A-3A162B24C935}"/>
              </a:ext>
            </a:extLst>
          </p:cNvPr>
          <p:cNvSpPr txBox="1"/>
          <p:nvPr/>
        </p:nvSpPr>
        <p:spPr>
          <a:xfrm>
            <a:off x="1734342" y="3760655"/>
            <a:ext cx="1992468" cy="600164"/>
          </a:xfrm>
          <a:prstGeom prst="rect">
            <a:avLst/>
          </a:prstGeom>
          <a:noFill/>
        </p:spPr>
        <p:txBody>
          <a:bodyPr wrap="square" rtlCol="0">
            <a:spAutoFit/>
          </a:bodyPr>
          <a:lstStyle/>
          <a:p>
            <a:pPr algn="ctr"/>
            <a:r>
              <a:rPr lang="de-DE" sz="1100" u="sng" dirty="0">
                <a:latin typeface="Optima" panose="02000503060000020004" pitchFamily="2" charset="0"/>
              </a:rPr>
              <a:t>Landwirt</a:t>
            </a:r>
          </a:p>
          <a:p>
            <a:pPr algn="ctr"/>
            <a:r>
              <a:rPr lang="de-DE" sz="1100" dirty="0">
                <a:latin typeface="Optima" panose="02000503060000020004" pitchFamily="2" charset="0"/>
              </a:rPr>
              <a:t>Pfirsichanbau</a:t>
            </a:r>
          </a:p>
          <a:p>
            <a:pPr algn="ctr"/>
            <a:r>
              <a:rPr lang="de-DE" sz="1100" dirty="0">
                <a:latin typeface="Optima" panose="02000503060000020004" pitchFamily="2" charset="0"/>
              </a:rPr>
              <a:t>Ziel: Ernte maximieren</a:t>
            </a:r>
          </a:p>
        </p:txBody>
      </p:sp>
      <p:cxnSp>
        <p:nvCxnSpPr>
          <p:cNvPr id="26" name="Gerade Verbindung mit Pfeil 25">
            <a:extLst>
              <a:ext uri="{FF2B5EF4-FFF2-40B4-BE49-F238E27FC236}">
                <a16:creationId xmlns:a16="http://schemas.microsoft.com/office/drawing/2014/main" id="{A06D3000-60E6-3C76-1140-03EFDAEBFC05}"/>
              </a:ext>
            </a:extLst>
          </p:cNvPr>
          <p:cNvCxnSpPr>
            <a:cxnSpLocks/>
            <a:stCxn id="15" idx="3"/>
            <a:endCxn id="31" idx="1"/>
          </p:cNvCxnSpPr>
          <p:nvPr/>
        </p:nvCxnSpPr>
        <p:spPr>
          <a:xfrm flipV="1">
            <a:off x="3282554" y="2843631"/>
            <a:ext cx="704403" cy="98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382F3403-CCB5-1319-9CA3-19A3E0F4F40C}"/>
              </a:ext>
            </a:extLst>
          </p:cNvPr>
          <p:cNvCxnSpPr>
            <a:cxnSpLocks/>
            <a:stCxn id="16" idx="2"/>
            <a:endCxn id="31" idx="3"/>
          </p:cNvCxnSpPr>
          <p:nvPr/>
        </p:nvCxnSpPr>
        <p:spPr>
          <a:xfrm flipH="1">
            <a:off x="5327725" y="2592419"/>
            <a:ext cx="622856" cy="251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808CFF32-3886-C0DA-D707-4FA4ADA82930}"/>
              </a:ext>
            </a:extLst>
          </p:cNvPr>
          <p:cNvCxnSpPr>
            <a:cxnSpLocks/>
            <a:stCxn id="16" idx="2"/>
            <a:endCxn id="18" idx="0"/>
          </p:cNvCxnSpPr>
          <p:nvPr/>
        </p:nvCxnSpPr>
        <p:spPr>
          <a:xfrm>
            <a:off x="5950581" y="2592419"/>
            <a:ext cx="19175" cy="13886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7E5A1461-0B1F-54AB-A4BF-46FE4E1310CD}"/>
              </a:ext>
            </a:extLst>
          </p:cNvPr>
          <p:cNvCxnSpPr>
            <a:cxnSpLocks/>
            <a:stCxn id="17" idx="1"/>
            <a:endCxn id="18" idx="3"/>
          </p:cNvCxnSpPr>
          <p:nvPr/>
        </p:nvCxnSpPr>
        <p:spPr>
          <a:xfrm flipH="1">
            <a:off x="6568132" y="2761887"/>
            <a:ext cx="1761675" cy="1817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Gerade Verbindung mit Pfeil 29">
            <a:extLst>
              <a:ext uri="{FF2B5EF4-FFF2-40B4-BE49-F238E27FC236}">
                <a16:creationId xmlns:a16="http://schemas.microsoft.com/office/drawing/2014/main" id="{EA3345F6-1721-9D62-2876-3CA6C0063165}"/>
              </a:ext>
            </a:extLst>
          </p:cNvPr>
          <p:cNvCxnSpPr>
            <a:cxnSpLocks/>
          </p:cNvCxnSpPr>
          <p:nvPr/>
        </p:nvCxnSpPr>
        <p:spPr>
          <a:xfrm>
            <a:off x="3431298" y="3142279"/>
            <a:ext cx="2096015" cy="23200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8" descr="Felder Kostenlose Icons">
            <a:extLst>
              <a:ext uri="{FF2B5EF4-FFF2-40B4-BE49-F238E27FC236}">
                <a16:creationId xmlns:a16="http://schemas.microsoft.com/office/drawing/2014/main" id="{8F0AC0A2-55FC-3C26-4171-1C1F201A79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6957" y="2173247"/>
            <a:ext cx="1340768" cy="134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050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45</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7D7126DA-4E67-9BDA-2AE3-62B706F13B77}"/>
              </a:ext>
            </a:extLst>
          </p:cNvPr>
          <p:cNvSpPr txBox="1"/>
          <p:nvPr/>
        </p:nvSpPr>
        <p:spPr>
          <a:xfrm>
            <a:off x="1629272" y="1869277"/>
            <a:ext cx="8352928" cy="4031873"/>
          </a:xfrm>
          <a:prstGeom prst="rect">
            <a:avLst/>
          </a:prstGeom>
          <a:noFill/>
        </p:spPr>
        <p:txBody>
          <a:bodyPr wrap="square" rtlCol="0">
            <a:spAutoFit/>
          </a:bodyPr>
          <a:lstStyle/>
          <a:p>
            <a:r>
              <a:rPr lang="de-DE" sz="1600" b="1" dirty="0">
                <a:latin typeface="Optima" panose="02000503060000020004" pitchFamily="2" charset="0"/>
              </a:rPr>
              <a:t>Unterschied Wetterderivaten und andere derivative Geschäften: </a:t>
            </a:r>
          </a:p>
          <a:p>
            <a:pPr marL="285750" indent="-285750">
              <a:buFont typeface="Arial" panose="020B0604020202020204" pitchFamily="34" charset="0"/>
              <a:buChar char="•"/>
            </a:pPr>
            <a:r>
              <a:rPr lang="de-DE" sz="1600" dirty="0">
                <a:latin typeface="Optima" panose="02000503060000020004" pitchFamily="2" charset="0"/>
              </a:rPr>
              <a:t>Tagestemperaturen, Niederschlagsmengen oder Schneehöhen im wirtschaftlichen Sinne nicht handelbar </a:t>
            </a:r>
          </a:p>
          <a:p>
            <a:pPr marL="285750" indent="-285750">
              <a:buFont typeface="Arial" panose="020B0604020202020204" pitchFamily="34" charset="0"/>
              <a:buChar char="•"/>
            </a:pPr>
            <a:r>
              <a:rPr lang="de-DE" sz="1600" dirty="0">
                <a:latin typeface="Optima" panose="02000503060000020004" pitchFamily="2" charset="0"/>
              </a:rPr>
              <a:t>keine Schwankungen des Marktpreises</a:t>
            </a:r>
          </a:p>
          <a:p>
            <a:pPr marL="285750" indent="-285750">
              <a:buFont typeface="Arial" panose="020B0604020202020204" pitchFamily="34" charset="0"/>
              <a:buChar char="•"/>
            </a:pPr>
            <a:r>
              <a:rPr lang="de-DE" sz="1600" dirty="0">
                <a:latin typeface="Optima" panose="02000503060000020004" pitchFamily="2" charset="0"/>
              </a:rPr>
              <a:t>Wertschwankungen ausschließlich aus vergangenheitsbezogenen Wetterdaten</a:t>
            </a:r>
          </a:p>
          <a:p>
            <a:pPr marL="285750" indent="-285750">
              <a:buFont typeface="Arial" panose="020B0604020202020204" pitchFamily="34" charset="0"/>
              <a:buChar char="•"/>
            </a:pPr>
            <a:r>
              <a:rPr lang="de-DE" sz="1600" dirty="0">
                <a:latin typeface="Optima" panose="02000503060000020004" pitchFamily="2" charset="0"/>
              </a:rPr>
              <a:t>Marktteilnehmer können den Marktpreis nicht beeinflussen</a:t>
            </a:r>
          </a:p>
          <a:p>
            <a:pPr marL="285750" indent="-285750">
              <a:buFont typeface="Arial" panose="020B0604020202020204" pitchFamily="34" charset="0"/>
              <a:buChar char="•"/>
            </a:pPr>
            <a:r>
              <a:rPr lang="de-DE" sz="1600" dirty="0">
                <a:latin typeface="Optima" panose="02000503060000020004" pitchFamily="2" charset="0"/>
              </a:rPr>
              <a:t>keine Lieferung der Ware oder ein Fälligkeitsdatum</a:t>
            </a:r>
          </a:p>
          <a:p>
            <a:pPr marL="285750" indent="-285750">
              <a:buFont typeface="Arial" panose="020B0604020202020204" pitchFamily="34" charset="0"/>
              <a:buChar char="•"/>
            </a:pPr>
            <a:r>
              <a:rPr lang="de-DE" sz="1600" dirty="0">
                <a:latin typeface="Optima" panose="02000503060000020004" pitchFamily="2" charset="0"/>
              </a:rPr>
              <a:t>Basiswert hängt ab vom Risiko</a:t>
            </a:r>
          </a:p>
          <a:p>
            <a:pPr marL="285750" indent="-285750">
              <a:buFont typeface="Arial" panose="020B0604020202020204" pitchFamily="34" charset="0"/>
              <a:buChar char="•"/>
            </a:pPr>
            <a:r>
              <a:rPr lang="de-DE" sz="1600" dirty="0">
                <a:latin typeface="Optima" panose="02000503060000020004" pitchFamily="2" charset="0"/>
              </a:rPr>
              <a:t>unterschiedliche Basiswerte beziehen:</a:t>
            </a:r>
          </a:p>
          <a:p>
            <a:r>
              <a:rPr lang="de-DE" sz="1600" dirty="0">
                <a:latin typeface="Optima" panose="02000503060000020004" pitchFamily="2" charset="0"/>
              </a:rPr>
              <a:t>	Temperatur als Basiswert ist weltweit sehr verbreitet, rund 95 Prozent 	der 	Derivate beziehen sich auf diesen Basiswert </a:t>
            </a:r>
          </a:p>
          <a:p>
            <a:r>
              <a:rPr lang="de-DE" sz="1600" dirty="0">
                <a:latin typeface="Optima" panose="02000503060000020004" pitchFamily="2" charset="0"/>
              </a:rPr>
              <a:t>	Windgeschwindigkeit, Regen, Wasserstand, Wolkenbedeckung oder auch 	die Sonnenscheindauer oder die Luftfeuchtigkeit </a:t>
            </a:r>
          </a:p>
          <a:p>
            <a:r>
              <a:rPr lang="de-DE" sz="1600" dirty="0">
                <a:latin typeface="Optima" panose="02000503060000020004" pitchFamily="2" charset="0"/>
              </a:rPr>
              <a:t>	Welche Bezugsgröße sinnvoll zu wählen ist, hängt vom abzusichernden Risiko 	und vom jeweiligen Unternehmen ab</a:t>
            </a:r>
          </a:p>
          <a:p>
            <a:pPr marL="742950" lvl="1" indent="-285750">
              <a:buFont typeface="Arial" panose="020B0604020202020204" pitchFamily="34" charset="0"/>
              <a:buChar char="•"/>
            </a:pPr>
            <a:endParaRPr lang="de-DE" sz="1600" dirty="0">
              <a:latin typeface="Optima" panose="02000503060000020004" pitchFamily="2" charset="0"/>
            </a:endParaRPr>
          </a:p>
        </p:txBody>
      </p:sp>
    </p:spTree>
    <p:extLst>
      <p:ext uri="{BB962C8B-B14F-4D97-AF65-F5344CB8AC3E}">
        <p14:creationId xmlns:p14="http://schemas.microsoft.com/office/powerpoint/2010/main" val="4287150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46</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B92E0DE4-CDFE-E29E-4A14-37DEE1AF8E32}"/>
              </a:ext>
            </a:extLst>
          </p:cNvPr>
          <p:cNvSpPr txBox="1"/>
          <p:nvPr/>
        </p:nvSpPr>
        <p:spPr>
          <a:xfrm>
            <a:off x="1924475" y="2850697"/>
            <a:ext cx="8352928" cy="1569660"/>
          </a:xfrm>
          <a:prstGeom prst="rect">
            <a:avLst/>
          </a:prstGeom>
          <a:noFill/>
        </p:spPr>
        <p:txBody>
          <a:bodyPr wrap="square" rtlCol="0">
            <a:spAutoFit/>
          </a:bodyPr>
          <a:lstStyle/>
          <a:p>
            <a:r>
              <a:rPr lang="de-DE" sz="1600" u="sng" dirty="0">
                <a:latin typeface="Optima" panose="02000503060000020004" pitchFamily="2" charset="0"/>
              </a:rPr>
              <a:t>Beispiele:</a:t>
            </a:r>
          </a:p>
          <a:p>
            <a:r>
              <a:rPr lang="de-DE" sz="1600" dirty="0">
                <a:latin typeface="Optima" panose="02000503060000020004" pitchFamily="2" charset="0"/>
              </a:rPr>
              <a:t>	-Unternehmensrisiko eines Bauern hängt von einer durchschnittlichen 	Tagestemperatur ab </a:t>
            </a:r>
          </a:p>
          <a:p>
            <a:r>
              <a:rPr lang="de-DE" sz="1600" dirty="0">
                <a:latin typeface="Optima" panose="02000503060000020004" pitchFamily="2" charset="0"/>
              </a:rPr>
              <a:t>	-Kommune will sich gegen sehr hohe Kosten für die Schneeräumung absichern 	so wäre die Schneehöhe oder die Menge des Schneefalls vor Ort der richtige 	Bezugswert</a:t>
            </a:r>
          </a:p>
        </p:txBody>
      </p:sp>
    </p:spTree>
    <p:extLst>
      <p:ext uri="{BB962C8B-B14F-4D97-AF65-F5344CB8AC3E}">
        <p14:creationId xmlns:p14="http://schemas.microsoft.com/office/powerpoint/2010/main" val="1753971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47</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0D470A55-5722-3DD1-8721-D4A9007AC11A}"/>
              </a:ext>
            </a:extLst>
          </p:cNvPr>
          <p:cNvSpPr txBox="1"/>
          <p:nvPr/>
        </p:nvSpPr>
        <p:spPr>
          <a:xfrm>
            <a:off x="1529374" y="1332280"/>
            <a:ext cx="8352928" cy="5293757"/>
          </a:xfrm>
          <a:prstGeom prst="rect">
            <a:avLst/>
          </a:prstGeom>
          <a:noFill/>
        </p:spPr>
        <p:txBody>
          <a:bodyPr wrap="square" rtlCol="0">
            <a:spAutoFit/>
          </a:bodyPr>
          <a:lstStyle/>
          <a:p>
            <a:r>
              <a:rPr lang="de-DE" sz="1600" b="1" dirty="0">
                <a:latin typeface="Optima" panose="02000503060000020004" pitchFamily="2" charset="0"/>
              </a:rPr>
              <a:t>7 zentrale Merkmale von Wetterderivaten: </a:t>
            </a:r>
          </a:p>
          <a:p>
            <a:r>
              <a:rPr lang="de-DE" sz="1400" u="sng" dirty="0">
                <a:latin typeface="Optima" panose="02000503060000020004" pitchFamily="2" charset="0"/>
              </a:rPr>
              <a:t>Ort</a:t>
            </a:r>
            <a:r>
              <a:rPr lang="de-DE" sz="1400" dirty="0">
                <a:latin typeface="Optima" panose="02000503060000020004" pitchFamily="2" charset="0"/>
              </a:rPr>
              <a:t>: In der Regel beziehen sich Wetterderivate auf eine Messstation an einem bestimmten Ort, z. B. den Flughafen Frankfurt.</a:t>
            </a:r>
          </a:p>
          <a:p>
            <a:r>
              <a:rPr lang="de-DE" sz="1400" dirty="0">
                <a:latin typeface="Optima" panose="02000503060000020004" pitchFamily="2" charset="0"/>
              </a:rPr>
              <a:t> </a:t>
            </a:r>
          </a:p>
          <a:p>
            <a:r>
              <a:rPr lang="de-DE" sz="1400" u="sng" dirty="0">
                <a:latin typeface="Optima" panose="02000503060000020004" pitchFamily="2" charset="0"/>
              </a:rPr>
              <a:t>Zugrundeliegender Index</a:t>
            </a:r>
            <a:r>
              <a:rPr lang="de-DE" sz="1400" dirty="0">
                <a:latin typeface="Optima" panose="02000503060000020004" pitchFamily="2" charset="0"/>
              </a:rPr>
              <a:t>: Die gebräuchlichsten Indizes sind HDD und CDD Indizes. Niederschlagsmengen, Windgeschwindigkeiten und andere Wettermerkmale sind aber ebenfalls möglich.</a:t>
            </a:r>
          </a:p>
          <a:p>
            <a:r>
              <a:rPr lang="de-DE" sz="1400" dirty="0">
                <a:latin typeface="Optima" panose="02000503060000020004" pitchFamily="2" charset="0"/>
              </a:rPr>
              <a:t> </a:t>
            </a:r>
          </a:p>
          <a:p>
            <a:r>
              <a:rPr lang="de-DE" sz="1400" u="sng" dirty="0">
                <a:latin typeface="Optima" panose="02000503060000020004" pitchFamily="2" charset="0"/>
              </a:rPr>
              <a:t>Zeitperiode:</a:t>
            </a:r>
            <a:r>
              <a:rPr lang="de-DE" sz="1400" dirty="0">
                <a:latin typeface="Optima" panose="02000503060000020004" pitchFamily="2" charset="0"/>
              </a:rPr>
              <a:t> Wetterderivate beziehen sich in der Regel auf monatliche, z.B. Januar 2001, oder saisonale Perioden, z. B. Heizperiode von Oktober 2000 bis März 2001.</a:t>
            </a:r>
          </a:p>
          <a:p>
            <a:r>
              <a:rPr lang="de-DE" sz="1400" dirty="0">
                <a:latin typeface="Optima" panose="02000503060000020004" pitchFamily="2" charset="0"/>
              </a:rPr>
              <a:t> </a:t>
            </a:r>
          </a:p>
          <a:p>
            <a:r>
              <a:rPr lang="de-DE" sz="1400" u="sng" dirty="0">
                <a:latin typeface="Optima" panose="02000503060000020004" pitchFamily="2" charset="0"/>
              </a:rPr>
              <a:t>Ausübungspreis</a:t>
            </a:r>
            <a:r>
              <a:rPr lang="de-DE" sz="1400" dirty="0">
                <a:latin typeface="Optima" panose="02000503060000020004" pitchFamily="2" charset="0"/>
              </a:rPr>
              <a:t>: In den meisten Fällen wird der Ausübungspreis in HDD oder CDD angegeben. Er kennzeichnet den Wert, ab dem eine Vertragsseite der anderen finanzielle Ausgleichszahlungen leisten muss.</a:t>
            </a:r>
          </a:p>
          <a:p>
            <a:r>
              <a:rPr lang="de-DE" sz="1400" dirty="0">
                <a:latin typeface="Optima" panose="02000503060000020004" pitchFamily="2" charset="0"/>
              </a:rPr>
              <a:t>  </a:t>
            </a:r>
          </a:p>
          <a:p>
            <a:r>
              <a:rPr lang="de-DE" sz="1400" u="sng" dirty="0">
                <a:latin typeface="Optima" panose="02000503060000020004" pitchFamily="2" charset="0"/>
              </a:rPr>
              <a:t>Nominalbetrag:</a:t>
            </a:r>
            <a:r>
              <a:rPr lang="de-DE" sz="1400" dirty="0">
                <a:latin typeface="Optima" panose="02000503060000020004" pitchFamily="2" charset="0"/>
              </a:rPr>
              <a:t> Dies ist der in Euro gemessene Wert, z. B. Euro 10.000 pro gemessenen HDD, den eine Vertragsseite an die andere zahlen muss.</a:t>
            </a:r>
          </a:p>
          <a:p>
            <a:r>
              <a:rPr lang="de-DE" sz="1400" dirty="0">
                <a:latin typeface="Optima" panose="02000503060000020004" pitchFamily="2" charset="0"/>
              </a:rPr>
              <a:t> </a:t>
            </a:r>
          </a:p>
          <a:p>
            <a:r>
              <a:rPr lang="de-DE" sz="1400" u="sng" dirty="0">
                <a:latin typeface="Optima" panose="02000503060000020004" pitchFamily="2" charset="0"/>
              </a:rPr>
              <a:t>Obergrenze (Cap) bzw. Untergrenze (Floor): </a:t>
            </a:r>
            <a:r>
              <a:rPr lang="de-DE" sz="1400" dirty="0">
                <a:latin typeface="Optima" panose="02000503060000020004" pitchFamily="2" charset="0"/>
              </a:rPr>
              <a:t>Caps und Floors begrenzen die maximale Auszahlung, die sich aus einem Wetterderivat ergeben kann. Sie werden in der Regel ebenfalls in HDD oder CDD angegeben.</a:t>
            </a:r>
          </a:p>
          <a:p>
            <a:r>
              <a:rPr lang="de-DE" sz="1400" dirty="0">
                <a:latin typeface="Optima" panose="02000503060000020004" pitchFamily="2" charset="0"/>
              </a:rPr>
              <a:t> </a:t>
            </a:r>
          </a:p>
          <a:p>
            <a:r>
              <a:rPr lang="de-DE" sz="1400" u="sng" dirty="0">
                <a:latin typeface="Optima" panose="02000503060000020004" pitchFamily="2" charset="0"/>
              </a:rPr>
              <a:t>Prämie</a:t>
            </a:r>
            <a:r>
              <a:rPr lang="de-DE" sz="1400" dirty="0">
                <a:latin typeface="Optima" panose="02000503060000020004" pitchFamily="2" charset="0"/>
              </a:rPr>
              <a:t>: Bei Optionskontrakten zahlt der Käufer der Option an den Verkäufer eine individuell vereinbarte Prämie. Swaps kommen aufgrund der symmetrischen Zahlungsstruktur in der Regel ohne Prämienzahlungen aus.</a:t>
            </a:r>
          </a:p>
        </p:txBody>
      </p:sp>
    </p:spTree>
    <p:extLst>
      <p:ext uri="{BB962C8B-B14F-4D97-AF65-F5344CB8AC3E}">
        <p14:creationId xmlns:p14="http://schemas.microsoft.com/office/powerpoint/2010/main" val="6270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Wetterderivate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48</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AA497538-4C0D-8169-B751-55648C1F195B}"/>
              </a:ext>
            </a:extLst>
          </p:cNvPr>
          <p:cNvSpPr txBox="1"/>
          <p:nvPr/>
        </p:nvSpPr>
        <p:spPr>
          <a:xfrm>
            <a:off x="262176" y="1514734"/>
            <a:ext cx="1548172" cy="369332"/>
          </a:xfrm>
          <a:prstGeom prst="rect">
            <a:avLst/>
          </a:prstGeom>
          <a:noFill/>
        </p:spPr>
        <p:txBody>
          <a:bodyPr wrap="square" rtlCol="0">
            <a:spAutoFit/>
          </a:bodyPr>
          <a:lstStyle/>
          <a:p>
            <a:r>
              <a:rPr lang="de-DE" dirty="0" err="1">
                <a:latin typeface="Optima" panose="02000503060000020004" pitchFamily="2" charset="0"/>
              </a:rPr>
              <a:t>Bepreisung</a:t>
            </a:r>
            <a:r>
              <a:rPr lang="de-DE" dirty="0">
                <a:latin typeface="Optima" panose="02000503060000020004" pitchFamily="2" charset="0"/>
              </a:rPr>
              <a:t>:</a:t>
            </a:r>
          </a:p>
        </p:txBody>
      </p:sp>
      <p:sp>
        <p:nvSpPr>
          <p:cNvPr id="13" name="Textfeld 12">
            <a:extLst>
              <a:ext uri="{FF2B5EF4-FFF2-40B4-BE49-F238E27FC236}">
                <a16:creationId xmlns:a16="http://schemas.microsoft.com/office/drawing/2014/main" id="{1A64238C-4171-359D-1D12-8016D0A5E736}"/>
              </a:ext>
            </a:extLst>
          </p:cNvPr>
          <p:cNvSpPr txBox="1"/>
          <p:nvPr/>
        </p:nvSpPr>
        <p:spPr>
          <a:xfrm>
            <a:off x="1655706" y="2222336"/>
            <a:ext cx="2160240" cy="369332"/>
          </a:xfrm>
          <a:prstGeom prst="rect">
            <a:avLst/>
          </a:prstGeom>
          <a:noFill/>
        </p:spPr>
        <p:txBody>
          <a:bodyPr wrap="square" rtlCol="0">
            <a:spAutoFit/>
          </a:bodyPr>
          <a:lstStyle/>
          <a:p>
            <a:pPr algn="ctr"/>
            <a:r>
              <a:rPr lang="de-DE" dirty="0">
                <a:latin typeface="Optima" panose="02000503060000020004" pitchFamily="2" charset="0"/>
              </a:rPr>
              <a:t>Normale Derivate</a:t>
            </a:r>
            <a:endParaRPr lang="de-DE" b="1" dirty="0">
              <a:latin typeface="Optima" panose="02000503060000020004" pitchFamily="2" charset="0"/>
            </a:endParaRPr>
          </a:p>
        </p:txBody>
      </p:sp>
      <p:sp>
        <p:nvSpPr>
          <p:cNvPr id="14" name="Textfeld 13">
            <a:extLst>
              <a:ext uri="{FF2B5EF4-FFF2-40B4-BE49-F238E27FC236}">
                <a16:creationId xmlns:a16="http://schemas.microsoft.com/office/drawing/2014/main" id="{0283A70C-7485-5F45-305C-EB5C984E99D7}"/>
              </a:ext>
            </a:extLst>
          </p:cNvPr>
          <p:cNvSpPr txBox="1"/>
          <p:nvPr/>
        </p:nvSpPr>
        <p:spPr>
          <a:xfrm>
            <a:off x="4392010" y="2222336"/>
            <a:ext cx="2160240" cy="369332"/>
          </a:xfrm>
          <a:prstGeom prst="rect">
            <a:avLst/>
          </a:prstGeom>
          <a:noFill/>
        </p:spPr>
        <p:txBody>
          <a:bodyPr wrap="square" rtlCol="0">
            <a:spAutoFit/>
          </a:bodyPr>
          <a:lstStyle/>
          <a:p>
            <a:pPr algn="ctr"/>
            <a:r>
              <a:rPr lang="de-DE" dirty="0">
                <a:latin typeface="Optima" panose="02000503060000020004" pitchFamily="2" charset="0"/>
              </a:rPr>
              <a:t>Wetterderivate</a:t>
            </a:r>
            <a:endParaRPr lang="de-DE" b="1" dirty="0">
              <a:latin typeface="Optima" panose="02000503060000020004" pitchFamily="2" charset="0"/>
            </a:endParaRPr>
          </a:p>
        </p:txBody>
      </p:sp>
      <p:sp>
        <p:nvSpPr>
          <p:cNvPr id="15" name="Textfeld 14">
            <a:extLst>
              <a:ext uri="{FF2B5EF4-FFF2-40B4-BE49-F238E27FC236}">
                <a16:creationId xmlns:a16="http://schemas.microsoft.com/office/drawing/2014/main" id="{6E417B9B-DA4A-E671-4EE6-514FB55D0DF4}"/>
              </a:ext>
            </a:extLst>
          </p:cNvPr>
          <p:cNvSpPr txBox="1"/>
          <p:nvPr/>
        </p:nvSpPr>
        <p:spPr>
          <a:xfrm>
            <a:off x="1650443" y="2791290"/>
            <a:ext cx="2160240" cy="1015663"/>
          </a:xfrm>
          <a:prstGeom prst="rect">
            <a:avLst/>
          </a:prstGeom>
          <a:noFill/>
        </p:spPr>
        <p:txBody>
          <a:bodyPr wrap="square" rtlCol="0">
            <a:spAutoFit/>
          </a:bodyPr>
          <a:lstStyle/>
          <a:p>
            <a:pPr algn="ctr"/>
            <a:r>
              <a:rPr lang="de-DE" sz="1200" dirty="0">
                <a:latin typeface="Optima" panose="02000503060000020004" pitchFamily="2" charset="0"/>
              </a:rPr>
              <a:t>Seit den 70er Jahren: Black-Scholes-Optionspreismodell als Standard zur Bestimmung eines fairen Optionspreises bis heute </a:t>
            </a:r>
          </a:p>
        </p:txBody>
      </p:sp>
      <p:sp>
        <p:nvSpPr>
          <p:cNvPr id="16" name="Textfeld 15">
            <a:extLst>
              <a:ext uri="{FF2B5EF4-FFF2-40B4-BE49-F238E27FC236}">
                <a16:creationId xmlns:a16="http://schemas.microsoft.com/office/drawing/2014/main" id="{D68CDCDD-F777-2FFB-D487-49AED995D8C5}"/>
              </a:ext>
            </a:extLst>
          </p:cNvPr>
          <p:cNvSpPr txBox="1"/>
          <p:nvPr/>
        </p:nvSpPr>
        <p:spPr>
          <a:xfrm>
            <a:off x="4392010" y="2791290"/>
            <a:ext cx="2160240" cy="2123658"/>
          </a:xfrm>
          <a:prstGeom prst="rect">
            <a:avLst/>
          </a:prstGeom>
          <a:noFill/>
        </p:spPr>
        <p:txBody>
          <a:bodyPr wrap="square" rtlCol="0">
            <a:spAutoFit/>
          </a:bodyPr>
          <a:lstStyle/>
          <a:p>
            <a:r>
              <a:rPr lang="de-DE" sz="1200" dirty="0">
                <a:latin typeface="Optima" panose="02000503060000020004" pitchFamily="2" charset="0"/>
              </a:rPr>
              <a:t>-Kein allgemein akzeptierten Standard </a:t>
            </a:r>
          </a:p>
          <a:p>
            <a:r>
              <a:rPr lang="de-DE" sz="1200" dirty="0">
                <a:latin typeface="Optima" panose="02000503060000020004" pitchFamily="2" charset="0"/>
              </a:rPr>
              <a:t>-Market </a:t>
            </a:r>
            <a:r>
              <a:rPr lang="de-DE" sz="1200" dirty="0" err="1">
                <a:latin typeface="Optima" panose="02000503060000020004" pitchFamily="2" charset="0"/>
              </a:rPr>
              <a:t>Maker</a:t>
            </a:r>
            <a:r>
              <a:rPr lang="de-DE" sz="1200" dirty="0">
                <a:latin typeface="Optima" panose="02000503060000020004" pitchFamily="2" charset="0"/>
              </a:rPr>
              <a:t>, Banken und Versicherungen verwenden meist individuelle Preismodelle, die sie verständlicherweise nicht veröffentlichen, da ihnen dann Vorteile bei Geschäftsabschlüssen verloren gehen könnten</a:t>
            </a:r>
          </a:p>
        </p:txBody>
      </p:sp>
      <p:sp>
        <p:nvSpPr>
          <p:cNvPr id="17" name="Textfeld 16">
            <a:extLst>
              <a:ext uri="{FF2B5EF4-FFF2-40B4-BE49-F238E27FC236}">
                <a16:creationId xmlns:a16="http://schemas.microsoft.com/office/drawing/2014/main" id="{BE814636-E8C1-9719-BB70-C567187339A4}"/>
              </a:ext>
            </a:extLst>
          </p:cNvPr>
          <p:cNvSpPr txBox="1"/>
          <p:nvPr/>
        </p:nvSpPr>
        <p:spPr>
          <a:xfrm>
            <a:off x="7164318" y="2226782"/>
            <a:ext cx="2484276" cy="369332"/>
          </a:xfrm>
          <a:prstGeom prst="rect">
            <a:avLst/>
          </a:prstGeom>
          <a:noFill/>
        </p:spPr>
        <p:txBody>
          <a:bodyPr wrap="square" rtlCol="0">
            <a:spAutoFit/>
          </a:bodyPr>
          <a:lstStyle/>
          <a:p>
            <a:pPr algn="ctr"/>
            <a:r>
              <a:rPr lang="de-DE" dirty="0">
                <a:latin typeface="Optima" panose="02000503060000020004" pitchFamily="2" charset="0"/>
              </a:rPr>
              <a:t>Beispiele Preismodelle</a:t>
            </a:r>
            <a:endParaRPr lang="de-DE" b="1" dirty="0">
              <a:latin typeface="Optima" panose="02000503060000020004" pitchFamily="2" charset="0"/>
            </a:endParaRPr>
          </a:p>
        </p:txBody>
      </p:sp>
      <p:sp>
        <p:nvSpPr>
          <p:cNvPr id="18" name="Textfeld 17">
            <a:extLst>
              <a:ext uri="{FF2B5EF4-FFF2-40B4-BE49-F238E27FC236}">
                <a16:creationId xmlns:a16="http://schemas.microsoft.com/office/drawing/2014/main" id="{65B51CD7-1D95-4E63-E224-5EAE15611719}"/>
              </a:ext>
            </a:extLst>
          </p:cNvPr>
          <p:cNvSpPr txBox="1"/>
          <p:nvPr/>
        </p:nvSpPr>
        <p:spPr>
          <a:xfrm>
            <a:off x="7164318" y="2791290"/>
            <a:ext cx="2484276" cy="2862322"/>
          </a:xfrm>
          <a:prstGeom prst="rect">
            <a:avLst/>
          </a:prstGeom>
          <a:noFill/>
        </p:spPr>
        <p:txBody>
          <a:bodyPr wrap="square" rtlCol="0">
            <a:spAutoFit/>
          </a:bodyPr>
          <a:lstStyle/>
          <a:p>
            <a:r>
              <a:rPr lang="de-DE" sz="1200" dirty="0">
                <a:latin typeface="Optima" panose="02000503060000020004" pitchFamily="2" charset="0"/>
              </a:rPr>
              <a:t>-vergangenheitsorientierte </a:t>
            </a:r>
            <a:r>
              <a:rPr lang="de-DE" sz="1200" dirty="0" err="1">
                <a:latin typeface="Optima" panose="02000503060000020004" pitchFamily="2" charset="0"/>
              </a:rPr>
              <a:t>Szenarioanalysen</a:t>
            </a:r>
            <a:r>
              <a:rPr lang="de-DE" sz="1200" dirty="0">
                <a:latin typeface="Optima" panose="02000503060000020004" pitchFamily="2" charset="0"/>
              </a:rPr>
              <a:t>:</a:t>
            </a:r>
          </a:p>
          <a:p>
            <a:r>
              <a:rPr lang="de-DE" sz="1200" dirty="0">
                <a:latin typeface="Optima" panose="02000503060000020004" pitchFamily="2" charset="0"/>
              </a:rPr>
              <a:t>-welche Zahlungsverpflichtungen sich beispielsweise in jedem der letzten dreißig Jahre ergeben hätten, wenn das zu analysierende Wetterderivat in diesen </a:t>
            </a:r>
            <a:r>
              <a:rPr lang="de-DE" sz="1200" dirty="0" err="1">
                <a:latin typeface="Optima" panose="02000503060000020004" pitchFamily="2" charset="0"/>
              </a:rPr>
              <a:t>ge</a:t>
            </a:r>
            <a:r>
              <a:rPr lang="de-DE" sz="1200" dirty="0">
                <a:latin typeface="Optima" panose="02000503060000020004" pitchFamily="2" charset="0"/>
              </a:rPr>
              <a:t>- oder verkauft worden wäre. Daraus lässt sich ein Erwartungswert für den Zahlungsstrom dieses einen Wetterderivates bestimmen, der als Grundlage für die Preisverhandlungen bei </a:t>
            </a:r>
            <a:r>
              <a:rPr lang="de-DE" sz="1200" dirty="0" err="1">
                <a:latin typeface="Optima" panose="02000503060000020004" pitchFamily="2" charset="0"/>
              </a:rPr>
              <a:t>Vertragsabschluß</a:t>
            </a:r>
            <a:r>
              <a:rPr lang="de-DE" sz="1200" dirty="0">
                <a:latin typeface="Optima" panose="02000503060000020004" pitchFamily="2" charset="0"/>
              </a:rPr>
              <a:t> verwendet werden kann.</a:t>
            </a:r>
          </a:p>
        </p:txBody>
      </p:sp>
    </p:spTree>
    <p:extLst>
      <p:ext uri="{BB962C8B-B14F-4D97-AF65-F5344CB8AC3E}">
        <p14:creationId xmlns:p14="http://schemas.microsoft.com/office/powerpoint/2010/main" val="426238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49</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20B6CCE0-EC00-954F-5B01-5794C2499B5F}"/>
              </a:ext>
            </a:extLst>
          </p:cNvPr>
          <p:cNvSpPr txBox="1"/>
          <p:nvPr/>
        </p:nvSpPr>
        <p:spPr>
          <a:xfrm>
            <a:off x="2082226" y="3889528"/>
            <a:ext cx="6768752" cy="369332"/>
          </a:xfrm>
          <a:prstGeom prst="rect">
            <a:avLst/>
          </a:prstGeom>
          <a:noFill/>
        </p:spPr>
        <p:txBody>
          <a:bodyPr wrap="square" rtlCol="0">
            <a:spAutoFit/>
          </a:bodyPr>
          <a:lstStyle/>
          <a:p>
            <a:pPr algn="ctr"/>
            <a:r>
              <a:rPr lang="de-DE" dirty="0">
                <a:latin typeface="Optima" panose="02000503060000020004" pitchFamily="2" charset="0"/>
              </a:rPr>
              <a:t>Vorhersage numerischer Werte (stetig)</a:t>
            </a:r>
          </a:p>
        </p:txBody>
      </p:sp>
      <p:sp>
        <p:nvSpPr>
          <p:cNvPr id="20" name="Textfeld 19">
            <a:extLst>
              <a:ext uri="{FF2B5EF4-FFF2-40B4-BE49-F238E27FC236}">
                <a16:creationId xmlns:a16="http://schemas.microsoft.com/office/drawing/2014/main" id="{9830A72F-7FB7-DC29-76BD-68B11CA39986}"/>
              </a:ext>
            </a:extLst>
          </p:cNvPr>
          <p:cNvSpPr txBox="1"/>
          <p:nvPr/>
        </p:nvSpPr>
        <p:spPr>
          <a:xfrm>
            <a:off x="4818530" y="1974683"/>
            <a:ext cx="1296144" cy="369332"/>
          </a:xfrm>
          <a:prstGeom prst="rect">
            <a:avLst/>
          </a:prstGeom>
          <a:noFill/>
        </p:spPr>
        <p:txBody>
          <a:bodyPr wrap="square" rtlCol="0">
            <a:spAutoFit/>
          </a:bodyPr>
          <a:lstStyle/>
          <a:p>
            <a:pPr algn="ctr"/>
            <a:r>
              <a:rPr lang="de-DE" dirty="0">
                <a:latin typeface="Optima" panose="02000503060000020004" pitchFamily="2" charset="0"/>
              </a:rPr>
              <a:t>Vergleich</a:t>
            </a:r>
          </a:p>
        </p:txBody>
      </p:sp>
      <p:sp>
        <p:nvSpPr>
          <p:cNvPr id="22" name="Textfeld 21">
            <a:extLst>
              <a:ext uri="{FF2B5EF4-FFF2-40B4-BE49-F238E27FC236}">
                <a16:creationId xmlns:a16="http://schemas.microsoft.com/office/drawing/2014/main" id="{10BDA8E5-ED7C-5FE2-120A-BF01566BF81D}"/>
              </a:ext>
            </a:extLst>
          </p:cNvPr>
          <p:cNvSpPr txBox="1"/>
          <p:nvPr/>
        </p:nvSpPr>
        <p:spPr>
          <a:xfrm>
            <a:off x="2082226" y="2693894"/>
            <a:ext cx="2592288" cy="923330"/>
          </a:xfrm>
          <a:prstGeom prst="rect">
            <a:avLst/>
          </a:prstGeom>
          <a:noFill/>
        </p:spPr>
        <p:txBody>
          <a:bodyPr wrap="square" rtlCol="0">
            <a:spAutoFit/>
          </a:bodyPr>
          <a:lstStyle/>
          <a:p>
            <a:pPr algn="ctr"/>
            <a:r>
              <a:rPr lang="de-DE" dirty="0">
                <a:latin typeface="Optima" panose="02000503060000020004" pitchFamily="2" charset="0"/>
              </a:rPr>
              <a:t>Mathematische Formel für Küsteningenieurswesen</a:t>
            </a:r>
          </a:p>
        </p:txBody>
      </p:sp>
      <p:sp>
        <p:nvSpPr>
          <p:cNvPr id="23" name="Textfeld 22">
            <a:extLst>
              <a:ext uri="{FF2B5EF4-FFF2-40B4-BE49-F238E27FC236}">
                <a16:creationId xmlns:a16="http://schemas.microsoft.com/office/drawing/2014/main" id="{941BE439-A2AD-B877-2196-BD109D38453B}"/>
              </a:ext>
            </a:extLst>
          </p:cNvPr>
          <p:cNvSpPr txBox="1"/>
          <p:nvPr/>
        </p:nvSpPr>
        <p:spPr>
          <a:xfrm>
            <a:off x="6258690" y="2693894"/>
            <a:ext cx="2592288" cy="646331"/>
          </a:xfrm>
          <a:prstGeom prst="rect">
            <a:avLst/>
          </a:prstGeom>
          <a:noFill/>
        </p:spPr>
        <p:txBody>
          <a:bodyPr wrap="square" rtlCol="0">
            <a:spAutoFit/>
          </a:bodyPr>
          <a:lstStyle/>
          <a:p>
            <a:pPr algn="ctr"/>
            <a:r>
              <a:rPr lang="de-DE" dirty="0">
                <a:latin typeface="Optima" panose="02000503060000020004" pitchFamily="2" charset="0"/>
              </a:rPr>
              <a:t>Support </a:t>
            </a:r>
            <a:r>
              <a:rPr lang="de-DE" dirty="0" err="1">
                <a:latin typeface="Optima" panose="02000503060000020004" pitchFamily="2" charset="0"/>
              </a:rPr>
              <a:t>Vector</a:t>
            </a:r>
            <a:r>
              <a:rPr lang="de-DE" dirty="0">
                <a:latin typeface="Optima" panose="02000503060000020004" pitchFamily="2" charset="0"/>
              </a:rPr>
              <a:t> Regression</a:t>
            </a:r>
          </a:p>
        </p:txBody>
      </p:sp>
      <p:cxnSp>
        <p:nvCxnSpPr>
          <p:cNvPr id="24" name="Gerade Verbindung mit Pfeil 23">
            <a:extLst>
              <a:ext uri="{FF2B5EF4-FFF2-40B4-BE49-F238E27FC236}">
                <a16:creationId xmlns:a16="http://schemas.microsoft.com/office/drawing/2014/main" id="{1C5092DE-B0AC-7512-BFBA-B441301F05BF}"/>
              </a:ext>
            </a:extLst>
          </p:cNvPr>
          <p:cNvCxnSpPr>
            <a:cxnSpLocks/>
            <a:stCxn id="20" idx="2"/>
            <a:endCxn id="22" idx="0"/>
          </p:cNvCxnSpPr>
          <p:nvPr/>
        </p:nvCxnSpPr>
        <p:spPr>
          <a:xfrm flipH="1">
            <a:off x="3378370" y="2344015"/>
            <a:ext cx="2088232" cy="3498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9022D087-82E7-4CAE-CCA0-62E0DE9D865C}"/>
              </a:ext>
            </a:extLst>
          </p:cNvPr>
          <p:cNvCxnSpPr>
            <a:cxnSpLocks/>
            <a:stCxn id="20" idx="2"/>
            <a:endCxn id="23" idx="0"/>
          </p:cNvCxnSpPr>
          <p:nvPr/>
        </p:nvCxnSpPr>
        <p:spPr>
          <a:xfrm>
            <a:off x="5466602" y="2344015"/>
            <a:ext cx="2088232" cy="3498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E60BF83F-24BC-A178-6599-D3A06649786D}"/>
              </a:ext>
            </a:extLst>
          </p:cNvPr>
          <p:cNvSpPr txBox="1"/>
          <p:nvPr/>
        </p:nvSpPr>
        <p:spPr>
          <a:xfrm>
            <a:off x="2082226" y="4465347"/>
            <a:ext cx="6768752" cy="369332"/>
          </a:xfrm>
          <a:prstGeom prst="rect">
            <a:avLst/>
          </a:prstGeom>
          <a:noFill/>
        </p:spPr>
        <p:txBody>
          <a:bodyPr wrap="square" rtlCol="0">
            <a:spAutoFit/>
          </a:bodyPr>
          <a:lstStyle/>
          <a:p>
            <a:pPr algn="ctr"/>
            <a:r>
              <a:rPr lang="de-DE" dirty="0">
                <a:latin typeface="Optima" panose="02000503060000020004" pitchFamily="2" charset="0"/>
              </a:rPr>
              <a:t>Datenbasis: historische Wetterdaten</a:t>
            </a:r>
          </a:p>
        </p:txBody>
      </p:sp>
    </p:spTree>
    <p:extLst>
      <p:ext uri="{BB962C8B-B14F-4D97-AF65-F5344CB8AC3E}">
        <p14:creationId xmlns:p14="http://schemas.microsoft.com/office/powerpoint/2010/main" val="251227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372FFA0A-92C9-ED9D-4801-7855967D8C95}"/>
              </a:ext>
            </a:extLst>
          </p:cNvPr>
          <p:cNvSpPr txBox="1"/>
          <p:nvPr/>
        </p:nvSpPr>
        <p:spPr>
          <a:xfrm>
            <a:off x="1955540" y="5380672"/>
            <a:ext cx="8280920" cy="1477328"/>
          </a:xfrm>
          <a:prstGeom prst="rect">
            <a:avLst/>
          </a:prstGeom>
          <a:noFill/>
        </p:spPr>
        <p:txBody>
          <a:bodyPr wrap="square" rtlCol="0">
            <a:spAutoFit/>
          </a:bodyPr>
          <a:lstStyle/>
          <a:p>
            <a:r>
              <a:rPr lang="de-DE" b="1" dirty="0">
                <a:latin typeface="Optima" panose="02000503060000020004" pitchFamily="2" charset="0"/>
              </a:rPr>
              <a:t> Windgeschwindigkeit</a:t>
            </a:r>
            <a:r>
              <a:rPr lang="de-DE" dirty="0">
                <a:latin typeface="Optima" panose="02000503060000020004" pitchFamily="2" charset="0"/>
              </a:rPr>
              <a:t> (Bezeichnet als U)</a:t>
            </a:r>
          </a:p>
          <a:p>
            <a:r>
              <a:rPr lang="de-DE" b="1" dirty="0">
                <a:latin typeface="Optima" panose="02000503060000020004" pitchFamily="2" charset="0"/>
              </a:rPr>
              <a:t> Einwirkdauer des Windes</a:t>
            </a:r>
            <a:r>
              <a:rPr lang="de-DE" dirty="0">
                <a:latin typeface="Optima" panose="02000503060000020004" pitchFamily="2" charset="0"/>
              </a:rPr>
              <a:t> (Bezeichnet als D min.)</a:t>
            </a:r>
          </a:p>
          <a:p>
            <a:r>
              <a:rPr lang="de-DE" b="1" dirty="0">
                <a:latin typeface="Optima" panose="02000503060000020004" pitchFamily="2" charset="0"/>
              </a:rPr>
              <a:t> Einwirkweg des Windes</a:t>
            </a:r>
            <a:r>
              <a:rPr lang="de-DE" dirty="0">
                <a:latin typeface="Optima" panose="02000503060000020004" pitchFamily="2" charset="0"/>
              </a:rPr>
              <a:t> (Bezeichnet als </a:t>
            </a:r>
            <a:r>
              <a:rPr lang="de-DE" dirty="0" err="1">
                <a:latin typeface="Optima" panose="02000503060000020004" pitchFamily="2" charset="0"/>
              </a:rPr>
              <a:t>Fetch</a:t>
            </a:r>
            <a:r>
              <a:rPr lang="de-DE" dirty="0">
                <a:latin typeface="Optima" panose="02000503060000020004" pitchFamily="2" charset="0"/>
              </a:rPr>
              <a:t> an der Wasseroberfläche)</a:t>
            </a:r>
          </a:p>
          <a:p>
            <a:r>
              <a:rPr lang="de-DE" dirty="0">
                <a:latin typeface="Optima" panose="02000503060000020004" pitchFamily="2" charset="0"/>
              </a:rPr>
              <a:t>Strandgegebenheiten (Tiefe, Riffe/Hindernisse)</a:t>
            </a:r>
          </a:p>
          <a:p>
            <a:endParaRPr lang="de-DE" dirty="0">
              <a:latin typeface="Optima" panose="02000503060000020004" pitchFamily="2" charset="0"/>
            </a:endParaRPr>
          </a:p>
        </p:txBody>
      </p:sp>
      <p:sp>
        <p:nvSpPr>
          <p:cNvPr id="23" name="Textfeld 22">
            <a:extLst>
              <a:ext uri="{FF2B5EF4-FFF2-40B4-BE49-F238E27FC236}">
                <a16:creationId xmlns:a16="http://schemas.microsoft.com/office/drawing/2014/main" id="{F37FDE84-FD9D-B51F-6D1A-D8D7F289116E}"/>
              </a:ext>
            </a:extLst>
          </p:cNvPr>
          <p:cNvSpPr txBox="1"/>
          <p:nvPr/>
        </p:nvSpPr>
        <p:spPr>
          <a:xfrm>
            <a:off x="1667508" y="5417872"/>
            <a:ext cx="288032" cy="369332"/>
          </a:xfrm>
          <a:prstGeom prst="rect">
            <a:avLst/>
          </a:prstGeom>
          <a:solidFill>
            <a:srgbClr val="FF9933"/>
          </a:solidFill>
        </p:spPr>
        <p:txBody>
          <a:bodyPr wrap="square" rtlCol="0">
            <a:spAutoFit/>
          </a:bodyPr>
          <a:lstStyle/>
          <a:p>
            <a:endParaRPr lang="de-DE"/>
          </a:p>
        </p:txBody>
      </p:sp>
      <p:sp>
        <p:nvSpPr>
          <p:cNvPr id="24" name="Textfeld 23">
            <a:extLst>
              <a:ext uri="{FF2B5EF4-FFF2-40B4-BE49-F238E27FC236}">
                <a16:creationId xmlns:a16="http://schemas.microsoft.com/office/drawing/2014/main" id="{6298385E-E81F-AAC5-B403-C417D61F8BFD}"/>
              </a:ext>
            </a:extLst>
          </p:cNvPr>
          <p:cNvSpPr txBox="1"/>
          <p:nvPr/>
        </p:nvSpPr>
        <p:spPr>
          <a:xfrm>
            <a:off x="1667508" y="5777912"/>
            <a:ext cx="288032" cy="369332"/>
          </a:xfrm>
          <a:prstGeom prst="rect">
            <a:avLst/>
          </a:prstGeom>
          <a:solidFill>
            <a:srgbClr val="0070C0"/>
          </a:solidFill>
        </p:spPr>
        <p:txBody>
          <a:bodyPr wrap="square" rtlCol="0">
            <a:spAutoFit/>
          </a:bodyPr>
          <a:lstStyle/>
          <a:p>
            <a:endParaRPr lang="de-DE"/>
          </a:p>
        </p:txBody>
      </p:sp>
      <p:sp>
        <p:nvSpPr>
          <p:cNvPr id="25" name="Textfeld 24">
            <a:extLst>
              <a:ext uri="{FF2B5EF4-FFF2-40B4-BE49-F238E27FC236}">
                <a16:creationId xmlns:a16="http://schemas.microsoft.com/office/drawing/2014/main" id="{9B37D392-C1CA-2978-7572-50B4DBCDD617}"/>
              </a:ext>
            </a:extLst>
          </p:cNvPr>
          <p:cNvSpPr txBox="1"/>
          <p:nvPr/>
        </p:nvSpPr>
        <p:spPr>
          <a:xfrm>
            <a:off x="1667508" y="6137952"/>
            <a:ext cx="288032" cy="369332"/>
          </a:xfrm>
          <a:prstGeom prst="rect">
            <a:avLst/>
          </a:prstGeom>
          <a:solidFill>
            <a:schemeClr val="bg1">
              <a:lumMod val="65000"/>
            </a:schemeClr>
          </a:solidFill>
        </p:spPr>
        <p:txBody>
          <a:bodyPr wrap="square" rtlCol="0">
            <a:spAutoFit/>
          </a:bodyPr>
          <a:lstStyle/>
          <a:p>
            <a:endParaRPr lang="de-DE"/>
          </a:p>
        </p:txBody>
      </p:sp>
      <p:grpSp>
        <p:nvGrpSpPr>
          <p:cNvPr id="26" name="Gruppieren 25">
            <a:extLst>
              <a:ext uri="{FF2B5EF4-FFF2-40B4-BE49-F238E27FC236}">
                <a16:creationId xmlns:a16="http://schemas.microsoft.com/office/drawing/2014/main" id="{D62BB973-DACB-7FD7-92C4-80D5AA9EBF54}"/>
              </a:ext>
            </a:extLst>
          </p:cNvPr>
          <p:cNvGrpSpPr/>
          <p:nvPr/>
        </p:nvGrpSpPr>
        <p:grpSpPr>
          <a:xfrm>
            <a:off x="2515178" y="1467162"/>
            <a:ext cx="5523035" cy="3872395"/>
            <a:chOff x="827584" y="692696"/>
            <a:chExt cx="6552728" cy="4594348"/>
          </a:xfrm>
        </p:grpSpPr>
        <p:grpSp>
          <p:nvGrpSpPr>
            <p:cNvPr id="27" name="Gruppieren 26">
              <a:extLst>
                <a:ext uri="{FF2B5EF4-FFF2-40B4-BE49-F238E27FC236}">
                  <a16:creationId xmlns:a16="http://schemas.microsoft.com/office/drawing/2014/main" id="{E8B4A8DE-E0A3-7587-FE88-FC5FB3536A33}"/>
                </a:ext>
              </a:extLst>
            </p:cNvPr>
            <p:cNvGrpSpPr/>
            <p:nvPr/>
          </p:nvGrpSpPr>
          <p:grpSpPr>
            <a:xfrm>
              <a:off x="827584" y="692696"/>
              <a:ext cx="6480720" cy="4278100"/>
              <a:chOff x="827584" y="692696"/>
              <a:chExt cx="6480720" cy="4278100"/>
            </a:xfrm>
          </p:grpSpPr>
          <p:pic>
            <p:nvPicPr>
              <p:cNvPr id="29" name="img49_4841" descr="Gar4ech10p245">
                <a:extLst>
                  <a:ext uri="{FF2B5EF4-FFF2-40B4-BE49-F238E27FC236}">
                    <a16:creationId xmlns:a16="http://schemas.microsoft.com/office/drawing/2014/main" id="{00E5BC6B-07C1-19BF-8F6B-380F6AA5E7A2}"/>
                  </a:ext>
                </a:extLst>
              </p:cNvPr>
              <p:cNvPicPr/>
              <p:nvPr/>
            </p:nvPicPr>
            <p:blipFill>
              <a:blip r:embed="rId4" cstate="print"/>
              <a:srcRect/>
              <a:stretch>
                <a:fillRect/>
              </a:stretch>
            </p:blipFill>
            <p:spPr bwMode="auto">
              <a:xfrm>
                <a:off x="1187624" y="692696"/>
                <a:ext cx="6120680" cy="4278100"/>
              </a:xfrm>
              <a:prstGeom prst="rect">
                <a:avLst/>
              </a:prstGeom>
              <a:noFill/>
              <a:ln w="9525">
                <a:noFill/>
                <a:miter lim="800000"/>
                <a:headEnd/>
                <a:tailEnd/>
              </a:ln>
            </p:spPr>
          </p:pic>
          <p:sp>
            <p:nvSpPr>
              <p:cNvPr id="30" name="Textfeld 29">
                <a:extLst>
                  <a:ext uri="{FF2B5EF4-FFF2-40B4-BE49-F238E27FC236}">
                    <a16:creationId xmlns:a16="http://schemas.microsoft.com/office/drawing/2014/main" id="{666100AA-C9F9-6222-E360-9BE758A0B096}"/>
                  </a:ext>
                </a:extLst>
              </p:cNvPr>
              <p:cNvSpPr txBox="1"/>
              <p:nvPr/>
            </p:nvSpPr>
            <p:spPr>
              <a:xfrm>
                <a:off x="3131840" y="4509119"/>
                <a:ext cx="880308" cy="438189"/>
              </a:xfrm>
              <a:prstGeom prst="rect">
                <a:avLst/>
              </a:prstGeom>
              <a:solidFill>
                <a:schemeClr val="bg1">
                  <a:lumMod val="65000"/>
                </a:schemeClr>
              </a:solidFill>
            </p:spPr>
            <p:txBody>
              <a:bodyPr wrap="square" rtlCol="0">
                <a:spAutoFit/>
              </a:bodyPr>
              <a:lstStyle/>
              <a:p>
                <a:pPr algn="ctr"/>
                <a:r>
                  <a:rPr lang="de-DE" dirty="0" err="1">
                    <a:latin typeface="Optima" panose="02000503060000020004" pitchFamily="2" charset="0"/>
                  </a:rPr>
                  <a:t>Fetch</a:t>
                </a:r>
                <a:endParaRPr lang="de-DE" dirty="0">
                  <a:latin typeface="Optima" panose="02000503060000020004" pitchFamily="2" charset="0"/>
                </a:endParaRPr>
              </a:p>
            </p:txBody>
          </p:sp>
          <p:sp>
            <p:nvSpPr>
              <p:cNvPr id="31" name="Textfeld 30">
                <a:extLst>
                  <a:ext uri="{FF2B5EF4-FFF2-40B4-BE49-F238E27FC236}">
                    <a16:creationId xmlns:a16="http://schemas.microsoft.com/office/drawing/2014/main" id="{56314B60-F7B7-DF78-B283-A11BB52DE83D}"/>
                  </a:ext>
                </a:extLst>
              </p:cNvPr>
              <p:cNvSpPr txBox="1"/>
              <p:nvPr/>
            </p:nvSpPr>
            <p:spPr>
              <a:xfrm>
                <a:off x="827584" y="1628800"/>
                <a:ext cx="2856578" cy="438189"/>
              </a:xfrm>
              <a:prstGeom prst="rect">
                <a:avLst/>
              </a:prstGeom>
              <a:solidFill>
                <a:srgbClr val="FF9933"/>
              </a:solidFill>
            </p:spPr>
            <p:txBody>
              <a:bodyPr wrap="square" rtlCol="0">
                <a:spAutoFit/>
              </a:bodyPr>
              <a:lstStyle/>
              <a:p>
                <a:pPr algn="ctr"/>
                <a:r>
                  <a:rPr lang="de-DE" dirty="0">
                    <a:latin typeface="Optima" panose="02000503060000020004" pitchFamily="2" charset="0"/>
                  </a:rPr>
                  <a:t>Windgeschwindigkeit</a:t>
                </a:r>
              </a:p>
            </p:txBody>
          </p:sp>
          <p:cxnSp>
            <p:nvCxnSpPr>
              <p:cNvPr id="32" name="Gerade Verbindung mit Pfeil 31">
                <a:extLst>
                  <a:ext uri="{FF2B5EF4-FFF2-40B4-BE49-F238E27FC236}">
                    <a16:creationId xmlns:a16="http://schemas.microsoft.com/office/drawing/2014/main" id="{E699793B-4789-26F1-05AD-D143DB01D880}"/>
                  </a:ext>
                </a:extLst>
              </p:cNvPr>
              <p:cNvCxnSpPr/>
              <p:nvPr/>
            </p:nvCxnSpPr>
            <p:spPr>
              <a:xfrm>
                <a:off x="2627784" y="2924944"/>
                <a:ext cx="2520280" cy="288032"/>
              </a:xfrm>
              <a:prstGeom prst="straightConnector1">
                <a:avLst/>
              </a:prstGeom>
              <a:ln w="57150">
                <a:solidFill>
                  <a:schemeClr val="tx1"/>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8DA704EE-2D50-719B-9798-EDCAA7607F3C}"/>
                  </a:ext>
                </a:extLst>
              </p:cNvPr>
              <p:cNvSpPr txBox="1"/>
              <p:nvPr/>
            </p:nvSpPr>
            <p:spPr>
              <a:xfrm>
                <a:off x="5148064" y="2924944"/>
                <a:ext cx="1841190" cy="438189"/>
              </a:xfrm>
              <a:prstGeom prst="rect">
                <a:avLst/>
              </a:prstGeom>
              <a:solidFill>
                <a:srgbClr val="0070C0"/>
              </a:solidFill>
            </p:spPr>
            <p:txBody>
              <a:bodyPr wrap="square" rtlCol="0">
                <a:spAutoFit/>
              </a:bodyPr>
              <a:lstStyle/>
              <a:p>
                <a:pPr algn="ctr"/>
                <a:r>
                  <a:rPr lang="de-DE" dirty="0">
                    <a:latin typeface="Optima" panose="02000503060000020004" pitchFamily="2" charset="0"/>
                  </a:rPr>
                  <a:t>Einwirkdauer</a:t>
                </a:r>
              </a:p>
            </p:txBody>
          </p:sp>
          <p:sp>
            <p:nvSpPr>
              <p:cNvPr id="34" name="Geschweifte Klammer rechts 33">
                <a:extLst>
                  <a:ext uri="{FF2B5EF4-FFF2-40B4-BE49-F238E27FC236}">
                    <a16:creationId xmlns:a16="http://schemas.microsoft.com/office/drawing/2014/main" id="{0402513F-8B01-DAF4-DF0E-4735A68FD98B}"/>
                  </a:ext>
                </a:extLst>
              </p:cNvPr>
              <p:cNvSpPr/>
              <p:nvPr/>
            </p:nvSpPr>
            <p:spPr>
              <a:xfrm rot="5721590">
                <a:off x="3203848" y="2708920"/>
                <a:ext cx="792088" cy="26642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Optima" panose="02000503060000020004" pitchFamily="2" charset="0"/>
                </a:endParaRPr>
              </a:p>
            </p:txBody>
          </p:sp>
        </p:grpSp>
        <p:sp>
          <p:nvSpPr>
            <p:cNvPr id="28" name="Textfeld 27">
              <a:extLst>
                <a:ext uri="{FF2B5EF4-FFF2-40B4-BE49-F238E27FC236}">
                  <a16:creationId xmlns:a16="http://schemas.microsoft.com/office/drawing/2014/main" id="{7AADCB31-F6BA-EC49-3F9E-FC5F420816F2}"/>
                </a:ext>
              </a:extLst>
            </p:cNvPr>
            <p:cNvSpPr txBox="1"/>
            <p:nvPr/>
          </p:nvSpPr>
          <p:spPr>
            <a:xfrm>
              <a:off x="1187623" y="5013177"/>
              <a:ext cx="6192689" cy="273867"/>
            </a:xfrm>
            <a:prstGeom prst="rect">
              <a:avLst/>
            </a:prstGeom>
            <a:noFill/>
          </p:spPr>
          <p:txBody>
            <a:bodyPr wrap="square" rtlCol="0">
              <a:spAutoFit/>
            </a:bodyPr>
            <a:lstStyle/>
            <a:p>
              <a:r>
                <a:rPr lang="de-DE" sz="900" dirty="0">
                  <a:latin typeface="Optima" panose="02000503060000020004" pitchFamily="2" charset="0"/>
                </a:rPr>
                <a:t>Abbildung 3</a:t>
              </a:r>
              <a:endParaRPr lang="de-DE" dirty="0">
                <a:latin typeface="Optima" panose="02000503060000020004" pitchFamily="2" charset="0"/>
              </a:endParaRPr>
            </a:p>
          </p:txBody>
        </p:sp>
      </p:grpSp>
    </p:spTree>
    <p:extLst>
      <p:ext uri="{BB962C8B-B14F-4D97-AF65-F5344CB8AC3E}">
        <p14:creationId xmlns:p14="http://schemas.microsoft.com/office/powerpoint/2010/main" val="2348056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50</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F6175449-F381-E652-5974-5DD4D975F48B}"/>
              </a:ext>
            </a:extLst>
          </p:cNvPr>
          <p:cNvSpPr txBox="1"/>
          <p:nvPr/>
        </p:nvSpPr>
        <p:spPr>
          <a:xfrm>
            <a:off x="267030" y="1440345"/>
            <a:ext cx="2339752" cy="369332"/>
          </a:xfrm>
          <a:prstGeom prst="rect">
            <a:avLst/>
          </a:prstGeom>
          <a:noFill/>
        </p:spPr>
        <p:txBody>
          <a:bodyPr wrap="square" rtlCol="0">
            <a:spAutoFit/>
          </a:bodyPr>
          <a:lstStyle/>
          <a:p>
            <a:r>
              <a:rPr lang="de-DE" dirty="0">
                <a:latin typeface="Optima" panose="02000503060000020004" pitchFamily="2" charset="0"/>
              </a:rPr>
              <a:t>Schwächen in Modell</a:t>
            </a:r>
          </a:p>
        </p:txBody>
      </p:sp>
      <p:sp>
        <p:nvSpPr>
          <p:cNvPr id="28" name="Textfeld 27">
            <a:extLst>
              <a:ext uri="{FF2B5EF4-FFF2-40B4-BE49-F238E27FC236}">
                <a16:creationId xmlns:a16="http://schemas.microsoft.com/office/drawing/2014/main" id="{8E024481-090E-9343-D4F4-B2BFA27E7752}"/>
              </a:ext>
            </a:extLst>
          </p:cNvPr>
          <p:cNvSpPr txBox="1"/>
          <p:nvPr/>
        </p:nvSpPr>
        <p:spPr>
          <a:xfrm>
            <a:off x="883900" y="1921672"/>
            <a:ext cx="10660266" cy="923330"/>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Optima" panose="02000503060000020004" pitchFamily="2" charset="0"/>
              </a:rPr>
              <a:t>Keine genaue Datenlage für die Wassertemperatur</a:t>
            </a:r>
          </a:p>
          <a:p>
            <a:pPr marL="285750" indent="-285750">
              <a:buFont typeface="Arial" panose="020B0604020202020204" pitchFamily="34" charset="0"/>
              <a:buChar char="•"/>
            </a:pPr>
            <a:r>
              <a:rPr lang="de-DE" dirty="0">
                <a:latin typeface="Optima" panose="02000503060000020004" pitchFamily="2" charset="0"/>
              </a:rPr>
              <a:t>Musste über Monatsdurchschnitt konstant gestellt werden:</a:t>
            </a:r>
          </a:p>
          <a:p>
            <a:pPr marL="285750" indent="-285750">
              <a:buFont typeface="Arial" panose="020B0604020202020204" pitchFamily="34" charset="0"/>
              <a:buChar char="•"/>
            </a:pPr>
            <a:r>
              <a:rPr lang="de-DE" dirty="0">
                <a:latin typeface="Optima" panose="02000503060000020004" pitchFamily="2" charset="0"/>
              </a:rPr>
              <a:t>Umrechnung der Windgeschwindigkeit über Wasser</a:t>
            </a:r>
          </a:p>
        </p:txBody>
      </p:sp>
      <p:sp>
        <p:nvSpPr>
          <p:cNvPr id="29" name="Textfeld 28">
            <a:extLst>
              <a:ext uri="{FF2B5EF4-FFF2-40B4-BE49-F238E27FC236}">
                <a16:creationId xmlns:a16="http://schemas.microsoft.com/office/drawing/2014/main" id="{072C4602-6EB9-F739-1246-AA5002201624}"/>
              </a:ext>
            </a:extLst>
          </p:cNvPr>
          <p:cNvSpPr txBox="1"/>
          <p:nvPr/>
        </p:nvSpPr>
        <p:spPr>
          <a:xfrm>
            <a:off x="6911751" y="2234207"/>
            <a:ext cx="3594829" cy="369332"/>
          </a:xfrm>
          <a:prstGeom prst="rect">
            <a:avLst/>
          </a:prstGeom>
          <a:noFill/>
        </p:spPr>
        <p:txBody>
          <a:bodyPr wrap="square" rtlCol="0">
            <a:spAutoFit/>
          </a:bodyPr>
          <a:lstStyle/>
          <a:p>
            <a:r>
              <a:rPr lang="de-DE" dirty="0">
                <a:latin typeface="Optima" panose="02000503060000020004" pitchFamily="2" charset="0"/>
              </a:rPr>
              <a:t>[3,2,3,6,11,15,18,18,16,13,9,6]</a:t>
            </a:r>
          </a:p>
        </p:txBody>
      </p:sp>
      <p:pic>
        <p:nvPicPr>
          <p:cNvPr id="30" name="Grafik 29">
            <a:extLst>
              <a:ext uri="{FF2B5EF4-FFF2-40B4-BE49-F238E27FC236}">
                <a16:creationId xmlns:a16="http://schemas.microsoft.com/office/drawing/2014/main" id="{574CAB04-B244-84F7-E0B0-BFEAD5454094}"/>
              </a:ext>
            </a:extLst>
          </p:cNvPr>
          <p:cNvPicPr>
            <a:picLocks noChangeAspect="1"/>
          </p:cNvPicPr>
          <p:nvPr/>
        </p:nvPicPr>
        <p:blipFill>
          <a:blip r:embed="rId4"/>
          <a:stretch>
            <a:fillRect/>
          </a:stretch>
        </p:blipFill>
        <p:spPr>
          <a:xfrm>
            <a:off x="4246227" y="2916074"/>
            <a:ext cx="3699546" cy="3430800"/>
          </a:xfrm>
          <a:prstGeom prst="rect">
            <a:avLst/>
          </a:prstGeom>
        </p:spPr>
      </p:pic>
    </p:spTree>
    <p:extLst>
      <p:ext uri="{BB962C8B-B14F-4D97-AF65-F5344CB8AC3E}">
        <p14:creationId xmlns:p14="http://schemas.microsoft.com/office/powerpoint/2010/main" val="1595897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51</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48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52</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30" y="1487457"/>
            <a:ext cx="1763688" cy="369332"/>
          </a:xfrm>
          <a:prstGeom prst="rect">
            <a:avLst/>
          </a:prstGeom>
          <a:noFill/>
        </p:spPr>
        <p:txBody>
          <a:bodyPr wrap="square" rtlCol="0">
            <a:spAutoFit/>
          </a:bodyPr>
          <a:lstStyle/>
          <a:p>
            <a:r>
              <a:rPr lang="de-DE" dirty="0">
                <a:latin typeface="Optima" panose="02000503060000020004" pitchFamily="2" charset="0"/>
              </a:rPr>
              <a:t>Der Datensatz</a:t>
            </a:r>
          </a:p>
        </p:txBody>
      </p:sp>
      <p:pic>
        <p:nvPicPr>
          <p:cNvPr id="17" name="Grafik 16">
            <a:extLst>
              <a:ext uri="{FF2B5EF4-FFF2-40B4-BE49-F238E27FC236}">
                <a16:creationId xmlns:a16="http://schemas.microsoft.com/office/drawing/2014/main" id="{84AB3CC1-C140-440D-E929-C67B5534771C}"/>
              </a:ext>
            </a:extLst>
          </p:cNvPr>
          <p:cNvPicPr>
            <a:picLocks noChangeAspect="1"/>
          </p:cNvPicPr>
          <p:nvPr/>
        </p:nvPicPr>
        <p:blipFill>
          <a:blip r:embed="rId4"/>
          <a:stretch>
            <a:fillRect/>
          </a:stretch>
        </p:blipFill>
        <p:spPr>
          <a:xfrm>
            <a:off x="2876648" y="2542149"/>
            <a:ext cx="6057900" cy="2197100"/>
          </a:xfrm>
          <a:prstGeom prst="rect">
            <a:avLst/>
          </a:prstGeom>
        </p:spPr>
      </p:pic>
    </p:spTree>
    <p:extLst>
      <p:ext uri="{BB962C8B-B14F-4D97-AF65-F5344CB8AC3E}">
        <p14:creationId xmlns:p14="http://schemas.microsoft.com/office/powerpoint/2010/main" val="494785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53</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30" y="1487457"/>
            <a:ext cx="1763688" cy="369332"/>
          </a:xfrm>
          <a:prstGeom prst="rect">
            <a:avLst/>
          </a:prstGeom>
          <a:noFill/>
        </p:spPr>
        <p:txBody>
          <a:bodyPr wrap="square" rtlCol="0">
            <a:spAutoFit/>
          </a:bodyPr>
          <a:lstStyle/>
          <a:p>
            <a:r>
              <a:rPr lang="de-DE" dirty="0">
                <a:latin typeface="Optima" panose="02000503060000020004" pitchFamily="2" charset="0"/>
              </a:rPr>
              <a:t>Der Datensatz</a:t>
            </a:r>
          </a:p>
        </p:txBody>
      </p:sp>
      <p:pic>
        <p:nvPicPr>
          <p:cNvPr id="11" name="Grafik 10">
            <a:extLst>
              <a:ext uri="{FF2B5EF4-FFF2-40B4-BE49-F238E27FC236}">
                <a16:creationId xmlns:a16="http://schemas.microsoft.com/office/drawing/2014/main" id="{103787DA-859A-0FCD-1D14-830F326A40B1}"/>
              </a:ext>
            </a:extLst>
          </p:cNvPr>
          <p:cNvPicPr>
            <a:picLocks noChangeAspect="1"/>
          </p:cNvPicPr>
          <p:nvPr/>
        </p:nvPicPr>
        <p:blipFill>
          <a:blip r:embed="rId4"/>
          <a:stretch>
            <a:fillRect/>
          </a:stretch>
        </p:blipFill>
        <p:spPr>
          <a:xfrm>
            <a:off x="2976816" y="1713996"/>
            <a:ext cx="6238367" cy="4470273"/>
          </a:xfrm>
          <a:prstGeom prst="rect">
            <a:avLst/>
          </a:prstGeom>
        </p:spPr>
      </p:pic>
    </p:spTree>
    <p:extLst>
      <p:ext uri="{BB962C8B-B14F-4D97-AF65-F5344CB8AC3E}">
        <p14:creationId xmlns:p14="http://schemas.microsoft.com/office/powerpoint/2010/main" val="2148332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54</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30" y="1487457"/>
            <a:ext cx="1763688" cy="369332"/>
          </a:xfrm>
          <a:prstGeom prst="rect">
            <a:avLst/>
          </a:prstGeom>
          <a:noFill/>
        </p:spPr>
        <p:txBody>
          <a:bodyPr wrap="square" rtlCol="0">
            <a:spAutoFit/>
          </a:bodyPr>
          <a:lstStyle/>
          <a:p>
            <a:r>
              <a:rPr lang="de-DE" dirty="0">
                <a:latin typeface="Optima" panose="02000503060000020004" pitchFamily="2" charset="0"/>
              </a:rPr>
              <a:t>Der Datensatz</a:t>
            </a:r>
          </a:p>
        </p:txBody>
      </p:sp>
      <p:pic>
        <p:nvPicPr>
          <p:cNvPr id="12" name="Grafik 11">
            <a:extLst>
              <a:ext uri="{FF2B5EF4-FFF2-40B4-BE49-F238E27FC236}">
                <a16:creationId xmlns:a16="http://schemas.microsoft.com/office/drawing/2014/main" id="{BF4AF706-4FF8-94F2-ACCB-166EB28E1F69}"/>
              </a:ext>
            </a:extLst>
          </p:cNvPr>
          <p:cNvPicPr>
            <a:picLocks noChangeAspect="1"/>
          </p:cNvPicPr>
          <p:nvPr/>
        </p:nvPicPr>
        <p:blipFill>
          <a:blip r:embed="rId4"/>
          <a:stretch>
            <a:fillRect/>
          </a:stretch>
        </p:blipFill>
        <p:spPr>
          <a:xfrm>
            <a:off x="2725447" y="1859425"/>
            <a:ext cx="6360301" cy="4195092"/>
          </a:xfrm>
          <a:prstGeom prst="rect">
            <a:avLst/>
          </a:prstGeom>
        </p:spPr>
      </p:pic>
    </p:spTree>
    <p:extLst>
      <p:ext uri="{BB962C8B-B14F-4D97-AF65-F5344CB8AC3E}">
        <p14:creationId xmlns:p14="http://schemas.microsoft.com/office/powerpoint/2010/main" val="945069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55</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30" y="1487457"/>
            <a:ext cx="1763688" cy="369332"/>
          </a:xfrm>
          <a:prstGeom prst="rect">
            <a:avLst/>
          </a:prstGeom>
          <a:noFill/>
        </p:spPr>
        <p:txBody>
          <a:bodyPr wrap="square" rtlCol="0">
            <a:spAutoFit/>
          </a:bodyPr>
          <a:lstStyle/>
          <a:p>
            <a:r>
              <a:rPr lang="de-DE" dirty="0">
                <a:latin typeface="Optima" panose="02000503060000020004" pitchFamily="2" charset="0"/>
              </a:rPr>
              <a:t>Der Datensatz</a:t>
            </a:r>
          </a:p>
        </p:txBody>
      </p:sp>
      <p:pic>
        <p:nvPicPr>
          <p:cNvPr id="11" name="Grafik 10">
            <a:extLst>
              <a:ext uri="{FF2B5EF4-FFF2-40B4-BE49-F238E27FC236}">
                <a16:creationId xmlns:a16="http://schemas.microsoft.com/office/drawing/2014/main" id="{3EA1EEF0-983C-C120-DBF3-8F5410D3F3E7}"/>
              </a:ext>
            </a:extLst>
          </p:cNvPr>
          <p:cNvPicPr>
            <a:picLocks noChangeAspect="1"/>
          </p:cNvPicPr>
          <p:nvPr/>
        </p:nvPicPr>
        <p:blipFill>
          <a:blip r:embed="rId4"/>
          <a:stretch>
            <a:fillRect/>
          </a:stretch>
        </p:blipFill>
        <p:spPr>
          <a:xfrm>
            <a:off x="2790469" y="1758078"/>
            <a:ext cx="6230258" cy="4506996"/>
          </a:xfrm>
          <a:prstGeom prst="rect">
            <a:avLst/>
          </a:prstGeom>
        </p:spPr>
      </p:pic>
    </p:spTree>
    <p:extLst>
      <p:ext uri="{BB962C8B-B14F-4D97-AF65-F5344CB8AC3E}">
        <p14:creationId xmlns:p14="http://schemas.microsoft.com/office/powerpoint/2010/main" val="2898590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56</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30" y="1487457"/>
            <a:ext cx="1763688" cy="369332"/>
          </a:xfrm>
          <a:prstGeom prst="rect">
            <a:avLst/>
          </a:prstGeom>
          <a:noFill/>
        </p:spPr>
        <p:txBody>
          <a:bodyPr wrap="square" rtlCol="0">
            <a:spAutoFit/>
          </a:bodyPr>
          <a:lstStyle/>
          <a:p>
            <a:r>
              <a:rPr lang="de-DE" dirty="0">
                <a:latin typeface="Optima" panose="02000503060000020004" pitchFamily="2" charset="0"/>
              </a:rPr>
              <a:t>Der Datensatz</a:t>
            </a:r>
          </a:p>
        </p:txBody>
      </p:sp>
      <p:pic>
        <p:nvPicPr>
          <p:cNvPr id="11" name="Grafik 10">
            <a:extLst>
              <a:ext uri="{FF2B5EF4-FFF2-40B4-BE49-F238E27FC236}">
                <a16:creationId xmlns:a16="http://schemas.microsoft.com/office/drawing/2014/main" id="{FF197EAB-A2D8-D74F-DB77-36908DD4D973}"/>
              </a:ext>
            </a:extLst>
          </p:cNvPr>
          <p:cNvPicPr>
            <a:picLocks noChangeAspect="1"/>
          </p:cNvPicPr>
          <p:nvPr/>
        </p:nvPicPr>
        <p:blipFill>
          <a:blip r:embed="rId4"/>
          <a:stretch>
            <a:fillRect/>
          </a:stretch>
        </p:blipFill>
        <p:spPr>
          <a:xfrm>
            <a:off x="2876648" y="2655464"/>
            <a:ext cx="6057900" cy="2197100"/>
          </a:xfrm>
          <a:prstGeom prst="rect">
            <a:avLst/>
          </a:prstGeom>
        </p:spPr>
      </p:pic>
    </p:spTree>
    <p:extLst>
      <p:ext uri="{BB962C8B-B14F-4D97-AF65-F5344CB8AC3E}">
        <p14:creationId xmlns:p14="http://schemas.microsoft.com/office/powerpoint/2010/main" val="233293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57</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30" y="1487457"/>
            <a:ext cx="1763688" cy="369332"/>
          </a:xfrm>
          <a:prstGeom prst="rect">
            <a:avLst/>
          </a:prstGeom>
          <a:noFill/>
        </p:spPr>
        <p:txBody>
          <a:bodyPr wrap="square" rtlCol="0">
            <a:spAutoFit/>
          </a:bodyPr>
          <a:lstStyle/>
          <a:p>
            <a:r>
              <a:rPr lang="de-DE" dirty="0">
                <a:latin typeface="Optima" panose="02000503060000020004" pitchFamily="2" charset="0"/>
              </a:rPr>
              <a:t>Grunddatensatz</a:t>
            </a:r>
          </a:p>
        </p:txBody>
      </p:sp>
      <p:pic>
        <p:nvPicPr>
          <p:cNvPr id="11" name="Grafik 10" descr="Ein Bild, das Text, Elektronik, Computer, Anzeige enthält.&#10;&#10;Automatisch generierte Beschreibung">
            <a:extLst>
              <a:ext uri="{FF2B5EF4-FFF2-40B4-BE49-F238E27FC236}">
                <a16:creationId xmlns:a16="http://schemas.microsoft.com/office/drawing/2014/main" id="{BA55AB8B-E5BE-F86E-600E-999880E52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718" y="1518370"/>
            <a:ext cx="8003431" cy="5002144"/>
          </a:xfrm>
          <a:prstGeom prst="rect">
            <a:avLst/>
          </a:prstGeom>
        </p:spPr>
      </p:pic>
    </p:spTree>
    <p:extLst>
      <p:ext uri="{BB962C8B-B14F-4D97-AF65-F5344CB8AC3E}">
        <p14:creationId xmlns:p14="http://schemas.microsoft.com/office/powerpoint/2010/main" val="636106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58</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29" y="1487457"/>
            <a:ext cx="1965807" cy="369332"/>
          </a:xfrm>
          <a:prstGeom prst="rect">
            <a:avLst/>
          </a:prstGeom>
          <a:noFill/>
        </p:spPr>
        <p:txBody>
          <a:bodyPr wrap="square" rtlCol="0">
            <a:spAutoFit/>
          </a:bodyPr>
          <a:lstStyle/>
          <a:p>
            <a:r>
              <a:rPr lang="de-DE" dirty="0">
                <a:latin typeface="Optima" panose="02000503060000020004" pitchFamily="2" charset="0"/>
              </a:rPr>
              <a:t>Finaler Datensatz</a:t>
            </a:r>
          </a:p>
        </p:txBody>
      </p:sp>
      <p:pic>
        <p:nvPicPr>
          <p:cNvPr id="12" name="Grafik 11" descr="Ein Bild, das Text, Elektronik, Computer enthält.&#10;&#10;Automatisch generierte Beschreibung">
            <a:extLst>
              <a:ext uri="{FF2B5EF4-FFF2-40B4-BE49-F238E27FC236}">
                <a16:creationId xmlns:a16="http://schemas.microsoft.com/office/drawing/2014/main" id="{CD6A5F2D-B329-4886-8DE7-71BA592F93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073" y="1577769"/>
            <a:ext cx="7697855" cy="4811159"/>
          </a:xfrm>
          <a:prstGeom prst="rect">
            <a:avLst/>
          </a:prstGeom>
        </p:spPr>
      </p:pic>
    </p:spTree>
    <p:extLst>
      <p:ext uri="{BB962C8B-B14F-4D97-AF65-F5344CB8AC3E}">
        <p14:creationId xmlns:p14="http://schemas.microsoft.com/office/powerpoint/2010/main" val="3468837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59</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29" y="1487457"/>
            <a:ext cx="1965807" cy="369332"/>
          </a:xfrm>
          <a:prstGeom prst="rect">
            <a:avLst/>
          </a:prstGeom>
          <a:noFill/>
        </p:spPr>
        <p:txBody>
          <a:bodyPr wrap="square" rtlCol="0">
            <a:spAutoFit/>
          </a:bodyPr>
          <a:lstStyle/>
          <a:p>
            <a:r>
              <a:rPr lang="de-DE" dirty="0">
                <a:latin typeface="Optima" panose="02000503060000020004" pitchFamily="2" charset="0"/>
              </a:rPr>
              <a:t>Testdatensatz</a:t>
            </a:r>
          </a:p>
        </p:txBody>
      </p:sp>
      <p:pic>
        <p:nvPicPr>
          <p:cNvPr id="11" name="Grafik 10" descr="Ein Bild, das Text, Elektronik, Anzeige enthält.&#10;&#10;Automatisch generierte Beschreibung">
            <a:extLst>
              <a:ext uri="{FF2B5EF4-FFF2-40B4-BE49-F238E27FC236}">
                <a16:creationId xmlns:a16="http://schemas.microsoft.com/office/drawing/2014/main" id="{2C17EF2B-57E8-3ACB-2BA2-84796A75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9860" y="1554397"/>
            <a:ext cx="7392280" cy="4620175"/>
          </a:xfrm>
          <a:prstGeom prst="rect">
            <a:avLst/>
          </a:prstGeom>
        </p:spPr>
      </p:pic>
    </p:spTree>
    <p:extLst>
      <p:ext uri="{BB962C8B-B14F-4D97-AF65-F5344CB8AC3E}">
        <p14:creationId xmlns:p14="http://schemas.microsoft.com/office/powerpoint/2010/main" val="364229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6</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9D2F15C3-9F32-1EDB-A758-81ADFE2A2BBC}"/>
              </a:ext>
            </a:extLst>
          </p:cNvPr>
          <p:cNvSpPr txBox="1"/>
          <p:nvPr/>
        </p:nvSpPr>
        <p:spPr>
          <a:xfrm>
            <a:off x="2517856" y="6081432"/>
            <a:ext cx="6552728" cy="230832"/>
          </a:xfrm>
          <a:prstGeom prst="rect">
            <a:avLst/>
          </a:prstGeom>
          <a:noFill/>
        </p:spPr>
        <p:txBody>
          <a:bodyPr wrap="square" rtlCol="0">
            <a:spAutoFit/>
          </a:bodyPr>
          <a:lstStyle/>
          <a:p>
            <a:r>
              <a:rPr lang="de-DE" sz="900">
                <a:latin typeface="Optima" panose="02000503060000020004" pitchFamily="2" charset="0"/>
              </a:rPr>
              <a:t>Abbildung 4</a:t>
            </a:r>
            <a:endParaRPr lang="de-DE">
              <a:latin typeface="Optima" panose="02000503060000020004" pitchFamily="2" charset="0"/>
            </a:endParaRPr>
          </a:p>
        </p:txBody>
      </p:sp>
      <p:pic>
        <p:nvPicPr>
          <p:cNvPr id="36" name="Grafik 35">
            <a:extLst>
              <a:ext uri="{FF2B5EF4-FFF2-40B4-BE49-F238E27FC236}">
                <a16:creationId xmlns:a16="http://schemas.microsoft.com/office/drawing/2014/main" id="{C041E292-2B1D-4BE6-9A73-135B9CDFFB8D}"/>
              </a:ext>
            </a:extLst>
          </p:cNvPr>
          <p:cNvPicPr/>
          <p:nvPr/>
        </p:nvPicPr>
        <p:blipFill>
          <a:blip r:embed="rId4" cstate="print"/>
          <a:srcRect/>
          <a:stretch>
            <a:fillRect/>
          </a:stretch>
        </p:blipFill>
        <p:spPr bwMode="auto">
          <a:xfrm>
            <a:off x="2516442" y="1406181"/>
            <a:ext cx="6151004" cy="4653508"/>
          </a:xfrm>
          <a:prstGeom prst="rect">
            <a:avLst/>
          </a:prstGeom>
          <a:noFill/>
          <a:ln w="9525">
            <a:noFill/>
            <a:miter lim="800000"/>
            <a:headEnd/>
            <a:tailEnd/>
          </a:ln>
        </p:spPr>
      </p:pic>
      <p:sp>
        <p:nvSpPr>
          <p:cNvPr id="37" name="Pfeil nach unten 36">
            <a:extLst>
              <a:ext uri="{FF2B5EF4-FFF2-40B4-BE49-F238E27FC236}">
                <a16:creationId xmlns:a16="http://schemas.microsoft.com/office/drawing/2014/main" id="{D25C678C-76FC-0D19-6D48-7F32A2485DA4}"/>
              </a:ext>
            </a:extLst>
          </p:cNvPr>
          <p:cNvSpPr/>
          <p:nvPr/>
        </p:nvSpPr>
        <p:spPr>
          <a:xfrm flipV="1">
            <a:off x="7284132" y="3883546"/>
            <a:ext cx="360040" cy="12961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E700F211-BACA-534A-38B1-3BD2C3350BC9}"/>
              </a:ext>
            </a:extLst>
          </p:cNvPr>
          <p:cNvSpPr txBox="1"/>
          <p:nvPr/>
        </p:nvSpPr>
        <p:spPr>
          <a:xfrm>
            <a:off x="7251008" y="6155090"/>
            <a:ext cx="2531186" cy="461665"/>
          </a:xfrm>
          <a:prstGeom prst="rect">
            <a:avLst/>
          </a:prstGeom>
          <a:noFill/>
        </p:spPr>
        <p:txBody>
          <a:bodyPr wrap="square" rtlCol="0">
            <a:spAutoFit/>
          </a:bodyPr>
          <a:lstStyle/>
          <a:p>
            <a:r>
              <a:rPr lang="de-DE" sz="2400" dirty="0">
                <a:latin typeface="Optima" panose="02000503060000020004" pitchFamily="2" charset="0"/>
              </a:rPr>
              <a:t>Beispielstandort</a:t>
            </a:r>
          </a:p>
        </p:txBody>
      </p:sp>
      <p:sp>
        <p:nvSpPr>
          <p:cNvPr id="39" name="Rechteck 38">
            <a:extLst>
              <a:ext uri="{FF2B5EF4-FFF2-40B4-BE49-F238E27FC236}">
                <a16:creationId xmlns:a16="http://schemas.microsoft.com/office/drawing/2014/main" id="{CA80222F-E94B-8373-C25B-512C00CAF387}"/>
              </a:ext>
            </a:extLst>
          </p:cNvPr>
          <p:cNvSpPr/>
          <p:nvPr/>
        </p:nvSpPr>
        <p:spPr>
          <a:xfrm rot="16200000">
            <a:off x="7752184" y="4783646"/>
            <a:ext cx="144016" cy="9361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538FB3AC-2495-5A5B-1365-722A5B41C57A}"/>
              </a:ext>
            </a:extLst>
          </p:cNvPr>
          <p:cNvSpPr/>
          <p:nvPr/>
        </p:nvSpPr>
        <p:spPr>
          <a:xfrm>
            <a:off x="8148228" y="5323706"/>
            <a:ext cx="144016" cy="9361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27350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Python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Implementierung in Python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60</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2D9FFEFE-F122-F5AE-4FB7-2DBF53315017}"/>
              </a:ext>
            </a:extLst>
          </p:cNvPr>
          <p:cNvSpPr txBox="1"/>
          <p:nvPr/>
        </p:nvSpPr>
        <p:spPr>
          <a:xfrm>
            <a:off x="267029" y="1487457"/>
            <a:ext cx="1965807" cy="369332"/>
          </a:xfrm>
          <a:prstGeom prst="rect">
            <a:avLst/>
          </a:prstGeom>
          <a:noFill/>
        </p:spPr>
        <p:txBody>
          <a:bodyPr wrap="square" rtlCol="0">
            <a:spAutoFit/>
          </a:bodyPr>
          <a:lstStyle/>
          <a:p>
            <a:r>
              <a:rPr lang="de-DE" dirty="0">
                <a:latin typeface="Optima" panose="02000503060000020004" pitchFamily="2" charset="0"/>
              </a:rPr>
              <a:t>Vergleich-Formel</a:t>
            </a:r>
          </a:p>
        </p:txBody>
      </p:sp>
      <p:pic>
        <p:nvPicPr>
          <p:cNvPr id="12" name="Grafik 11">
            <a:extLst>
              <a:ext uri="{FF2B5EF4-FFF2-40B4-BE49-F238E27FC236}">
                <a16:creationId xmlns:a16="http://schemas.microsoft.com/office/drawing/2014/main" id="{242EEFE3-D225-0382-65FF-245CC293C1D0}"/>
              </a:ext>
            </a:extLst>
          </p:cNvPr>
          <p:cNvPicPr>
            <a:picLocks noChangeAspect="1"/>
          </p:cNvPicPr>
          <p:nvPr/>
        </p:nvPicPr>
        <p:blipFill>
          <a:blip r:embed="rId4"/>
          <a:stretch>
            <a:fillRect/>
          </a:stretch>
        </p:blipFill>
        <p:spPr>
          <a:xfrm>
            <a:off x="2209800" y="1804380"/>
            <a:ext cx="6593264" cy="4643643"/>
          </a:xfrm>
          <a:prstGeom prst="rect">
            <a:avLst/>
          </a:prstGeom>
        </p:spPr>
      </p:pic>
    </p:spTree>
    <p:extLst>
      <p:ext uri="{BB962C8B-B14F-4D97-AF65-F5344CB8AC3E}">
        <p14:creationId xmlns:p14="http://schemas.microsoft.com/office/powerpoint/2010/main" val="1486549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Quellen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61</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30BA8A4D-773B-14F0-456E-15B7B91ABEA3}"/>
              </a:ext>
            </a:extLst>
          </p:cNvPr>
          <p:cNvSpPr txBox="1"/>
          <p:nvPr/>
        </p:nvSpPr>
        <p:spPr>
          <a:xfrm>
            <a:off x="267030" y="1601787"/>
            <a:ext cx="11321356" cy="3985706"/>
          </a:xfrm>
          <a:prstGeom prst="rect">
            <a:avLst/>
          </a:prstGeom>
          <a:solidFill>
            <a:schemeClr val="bg1"/>
          </a:solidFill>
        </p:spPr>
        <p:txBody>
          <a:bodyPr wrap="square" rtlCol="0">
            <a:spAutoFit/>
          </a:bodyPr>
          <a:lstStyle/>
          <a:p>
            <a:r>
              <a:rPr lang="de-DE" sz="1600" dirty="0">
                <a:latin typeface="Optima" panose="02000503060000020004" pitchFamily="2" charset="0"/>
              </a:rPr>
              <a:t>Internetquellen:</a:t>
            </a:r>
          </a:p>
          <a:p>
            <a:pPr marL="342900" indent="-342900">
              <a:buAutoNum type="arabicPeriod"/>
            </a:pPr>
            <a:r>
              <a:rPr lang="de-DE" sz="1100" dirty="0">
                <a:latin typeface="Optima" panose="02000503060000020004" pitchFamily="2" charset="0"/>
                <a:hlinkClick r:id="rId4"/>
              </a:rPr>
              <a:t>https://www.tu-braunschweig.de/Medien-DB/hyku/lehre/musterloesung_kueste_i_ws14-15.pdf</a:t>
            </a:r>
            <a:r>
              <a:rPr lang="de-DE" sz="1100" dirty="0">
                <a:latin typeface="Optima" panose="02000503060000020004" pitchFamily="2" charset="0"/>
              </a:rPr>
              <a:t> </a:t>
            </a:r>
            <a:r>
              <a:rPr lang="de-DE" sz="1200" dirty="0">
                <a:latin typeface="Optima" panose="02000503060000020004" pitchFamily="2" charset="0"/>
              </a:rPr>
              <a:t>(</a:t>
            </a:r>
            <a:r>
              <a:rPr lang="de-DE" sz="1100" dirty="0">
                <a:latin typeface="Optima" panose="02000503060000020004" pitchFamily="2" charset="0"/>
              </a:rPr>
              <a:t>22.12.17; 12:35)</a:t>
            </a:r>
          </a:p>
          <a:p>
            <a:pPr marL="342900" indent="-342900">
              <a:buAutoNum type="arabicPeriod"/>
            </a:pPr>
            <a:r>
              <a:rPr lang="de-DE" sz="1100" dirty="0">
                <a:latin typeface="Optima" panose="02000503060000020004" pitchFamily="2" charset="0"/>
                <a:hlinkClick r:id="rId5"/>
              </a:rPr>
              <a:t>https://www.finanztreff.de/wissen/rohstoffe/welche-arten-von-rohstoffen-gibt-es-und-welche-kann-man-handeln/5433</a:t>
            </a:r>
            <a:r>
              <a:rPr lang="de-DE" sz="1100" dirty="0">
                <a:latin typeface="Optima" panose="02000503060000020004" pitchFamily="2" charset="0"/>
              </a:rPr>
              <a:t> (04.01.2020; 18:04)</a:t>
            </a:r>
          </a:p>
          <a:p>
            <a:pPr marL="342900" indent="-342900">
              <a:buAutoNum type="arabicPeriod"/>
            </a:pPr>
            <a:r>
              <a:rPr lang="de-DE" sz="1100" dirty="0">
                <a:latin typeface="Optima" panose="02000503060000020004" pitchFamily="2" charset="0"/>
                <a:hlinkClick r:id="rId6"/>
              </a:rPr>
              <a:t>https://de.extraetf.com/wissen/was-ist-ein-etc</a:t>
            </a:r>
            <a:r>
              <a:rPr lang="de-DE" sz="1100" dirty="0">
                <a:latin typeface="Optima" panose="02000503060000020004" pitchFamily="2" charset="0"/>
              </a:rPr>
              <a:t> (04.01.2021; 19:16)</a:t>
            </a:r>
          </a:p>
          <a:p>
            <a:pPr marL="342900" indent="-342900">
              <a:buFontTx/>
              <a:buAutoNum type="arabicPeriod"/>
            </a:pPr>
            <a:r>
              <a:rPr lang="de-DE" sz="1100" dirty="0">
                <a:latin typeface="Optima" panose="02000503060000020004" pitchFamily="2" charset="0"/>
                <a:hlinkClick r:id="rId7"/>
              </a:rPr>
              <a:t>https://www.ndac.de/aktien-lexikon/wetterderivate/</a:t>
            </a:r>
            <a:r>
              <a:rPr lang="de-DE" sz="1100" dirty="0">
                <a:latin typeface="Optima" panose="02000503060000020004" pitchFamily="2" charset="0"/>
              </a:rPr>
              <a:t> (04.01.2021; 19:16)</a:t>
            </a:r>
          </a:p>
          <a:p>
            <a:endParaRPr lang="de-DE" sz="1100" dirty="0">
              <a:latin typeface="Optima" panose="02000503060000020004" pitchFamily="2" charset="0"/>
            </a:endParaRPr>
          </a:p>
          <a:p>
            <a:r>
              <a:rPr lang="de-DE" sz="1600" dirty="0">
                <a:latin typeface="Optima" panose="02000503060000020004" pitchFamily="2" charset="0"/>
              </a:rPr>
              <a:t>Abbildungsquellen:</a:t>
            </a:r>
          </a:p>
          <a:p>
            <a:r>
              <a:rPr lang="de-DE" sz="1100" dirty="0">
                <a:latin typeface="Optima" panose="02000503060000020004" pitchFamily="2" charset="0"/>
              </a:rPr>
              <a:t>Abbildung 1: </a:t>
            </a:r>
            <a:r>
              <a:rPr lang="de-DE" sz="1100" dirty="0">
                <a:latin typeface="Optima" panose="02000503060000020004" pitchFamily="2" charset="0"/>
                <a:hlinkClick r:id="rId8"/>
              </a:rPr>
              <a:t>https://i2.wp.com/blog.csiro.au/wp-content/uploads/2014/07/waves.jpg?resize=590%2C393&amp;ssl=1</a:t>
            </a:r>
            <a:r>
              <a:rPr lang="de-DE" sz="1100" dirty="0">
                <a:latin typeface="Optima" panose="02000503060000020004" pitchFamily="2" charset="0"/>
              </a:rPr>
              <a:t> (23.12.17; 13:06)</a:t>
            </a:r>
          </a:p>
          <a:p>
            <a:r>
              <a:rPr lang="de-DE" sz="1100" dirty="0">
                <a:latin typeface="Optima" panose="02000503060000020004" pitchFamily="2" charset="0"/>
              </a:rPr>
              <a:t>Abbildung 2: </a:t>
            </a:r>
            <a:r>
              <a:rPr lang="de-DE" sz="1100" dirty="0">
                <a:latin typeface="Optima" panose="02000503060000020004" pitchFamily="2" charset="0"/>
                <a:hlinkClick r:id="rId9"/>
              </a:rPr>
              <a:t>https://static8.depositphotos.com/1025592/829/v/950/depositphotos_8298154-stock-illustration-kitesurfer-silhouette.jpg</a:t>
            </a:r>
            <a:r>
              <a:rPr lang="de-DE" sz="1100" dirty="0">
                <a:latin typeface="Optima" panose="02000503060000020004" pitchFamily="2" charset="0"/>
              </a:rPr>
              <a:t> (23.12.17; 13:08)</a:t>
            </a:r>
          </a:p>
          <a:p>
            <a:r>
              <a:rPr lang="de-DE" sz="1100" dirty="0">
                <a:latin typeface="Optima" panose="02000503060000020004" pitchFamily="2" charset="0"/>
              </a:rPr>
              <a:t>Abbildung 3: </a:t>
            </a:r>
            <a:r>
              <a:rPr lang="de-DE" sz="1100" dirty="0">
                <a:latin typeface="Optima" panose="02000503060000020004" pitchFamily="2" charset="0"/>
                <a:hlinkClick r:id="rId10"/>
              </a:rPr>
              <a:t>http://player.slideplayer.com/27/9267379/data/images/img29.jpg</a:t>
            </a:r>
            <a:r>
              <a:rPr lang="de-DE" sz="1100" dirty="0">
                <a:latin typeface="Optima" panose="02000503060000020004" pitchFamily="2" charset="0"/>
              </a:rPr>
              <a:t> (24.12.17; 14:23)</a:t>
            </a:r>
          </a:p>
          <a:p>
            <a:r>
              <a:rPr lang="de-DE" sz="1100" dirty="0">
                <a:latin typeface="Optima" panose="02000503060000020004" pitchFamily="2" charset="0"/>
                <a:hlinkClick r:id="rId11"/>
              </a:rPr>
              <a:t> </a:t>
            </a:r>
            <a:r>
              <a:rPr lang="de-DE" sz="1100" dirty="0">
                <a:latin typeface="Optima" panose="02000503060000020004" pitchFamily="2" charset="0"/>
              </a:rPr>
              <a:t>Abbildung 4:</a:t>
            </a:r>
            <a:r>
              <a:rPr lang="de-DE" sz="1100" dirty="0">
                <a:latin typeface="Optima" panose="02000503060000020004" pitchFamily="2" charset="0"/>
                <a:hlinkClick r:id="rId11"/>
              </a:rPr>
              <a:t> </a:t>
            </a:r>
            <a:r>
              <a:rPr lang="de-DE" sz="1100" u="sng" dirty="0">
                <a:latin typeface="Optima" panose="02000503060000020004" pitchFamily="2" charset="0"/>
                <a:hlinkClick r:id="rId11"/>
              </a:rPr>
              <a:t>https://www.google.de/maps/search/Laboe+Leuchtturm/@54.4161583,10.2175985,14z?dcr=0</a:t>
            </a:r>
            <a:r>
              <a:rPr lang="de-DE" sz="1100" u="sng" dirty="0">
                <a:latin typeface="Optima" panose="02000503060000020004" pitchFamily="2" charset="0"/>
              </a:rPr>
              <a:t> </a:t>
            </a:r>
            <a:r>
              <a:rPr lang="de-DE" sz="1100" dirty="0">
                <a:latin typeface="Optima" panose="02000503060000020004" pitchFamily="2" charset="0"/>
              </a:rPr>
              <a:t>(24.12.17; 15:46)</a:t>
            </a:r>
            <a:endParaRPr lang="de-DE" sz="1100" u="sng" dirty="0">
              <a:latin typeface="Optima" panose="02000503060000020004" pitchFamily="2" charset="0"/>
            </a:endParaRPr>
          </a:p>
          <a:p>
            <a:r>
              <a:rPr lang="de-DE" sz="1100" dirty="0">
                <a:latin typeface="Optima" panose="02000503060000020004" pitchFamily="2" charset="0"/>
              </a:rPr>
              <a:t>Abbildung 5: </a:t>
            </a:r>
            <a:r>
              <a:rPr lang="de-DE" sz="1100" dirty="0">
                <a:latin typeface="Optima" panose="02000503060000020004" pitchFamily="2" charset="0"/>
                <a:hlinkClick r:id="rId12"/>
              </a:rPr>
              <a:t>https://www.google.de/maps/place/Laboe/@54.4052745,10.2093423,3656m/data=!3m1!1e3!4m5!3m4!1s0x47b2f9b6ff27b807:0xa1c5182037e405c6!8m2!3d54.4022362!4d10.2255695?dcr=0</a:t>
            </a:r>
            <a:r>
              <a:rPr lang="de-DE" sz="1100" dirty="0">
                <a:latin typeface="Optima" panose="02000503060000020004" pitchFamily="2" charset="0"/>
              </a:rPr>
              <a:t> (24.12.17; 15:50)</a:t>
            </a:r>
          </a:p>
          <a:p>
            <a:r>
              <a:rPr lang="de-DE" sz="1100" dirty="0">
                <a:latin typeface="Optima" panose="02000503060000020004" pitchFamily="2" charset="0"/>
              </a:rPr>
              <a:t>Abbildung 6: </a:t>
            </a:r>
            <a:r>
              <a:rPr lang="de-DE" sz="1100" dirty="0">
                <a:latin typeface="Optima" panose="02000503060000020004" pitchFamily="2" charset="0"/>
                <a:hlinkClick r:id="rId13"/>
              </a:rPr>
              <a:t>https://www.augederseele.de/images/phocagallery/rundflug_schlei/schleiflug_086.jpg</a:t>
            </a:r>
            <a:r>
              <a:rPr lang="de-DE" sz="1100" dirty="0">
                <a:latin typeface="Optima" panose="02000503060000020004" pitchFamily="2" charset="0"/>
              </a:rPr>
              <a:t> (24.12.17; 15:57)</a:t>
            </a:r>
          </a:p>
          <a:p>
            <a:r>
              <a:rPr lang="de-DE" sz="1100" dirty="0">
                <a:latin typeface="Optima" panose="02000503060000020004" pitchFamily="2" charset="0"/>
              </a:rPr>
              <a:t>Abbildung 7: </a:t>
            </a:r>
            <a:r>
              <a:rPr lang="de-DE" sz="1100" dirty="0">
                <a:latin typeface="Optima" panose="02000503060000020004" pitchFamily="2" charset="0"/>
                <a:hlinkClick r:id="rId4"/>
              </a:rPr>
              <a:t>https://www.tu-braunschweig.de/Medien-DB/hyku/lehre/musterloesung_kueste_i_ws14-15.pdf</a:t>
            </a:r>
            <a:r>
              <a:rPr lang="de-DE" sz="1100" dirty="0">
                <a:latin typeface="Optima" panose="02000503060000020004" pitchFamily="2" charset="0"/>
              </a:rPr>
              <a:t> (24.12.17; 18:14)</a:t>
            </a:r>
          </a:p>
          <a:p>
            <a:r>
              <a:rPr lang="de-DE" sz="1100" dirty="0">
                <a:latin typeface="Optima" panose="02000503060000020004" pitchFamily="2" charset="0"/>
              </a:rPr>
              <a:t>Abbildung 8: </a:t>
            </a:r>
            <a:r>
              <a:rPr lang="de-DE" sz="1100" dirty="0">
                <a:latin typeface="Optima" panose="02000503060000020004" pitchFamily="2" charset="0"/>
                <a:hlinkClick r:id="rId4"/>
              </a:rPr>
              <a:t>https://www.tu-braunschweig.de/Medien-DB/hyku/lehre/musterloesung_kueste_i_ws14-15.pdf</a:t>
            </a:r>
            <a:r>
              <a:rPr lang="de-DE" sz="1100" dirty="0">
                <a:latin typeface="Optima" panose="02000503060000020004" pitchFamily="2" charset="0"/>
              </a:rPr>
              <a:t> (24.12.17; 18:17)</a:t>
            </a:r>
          </a:p>
          <a:p>
            <a:r>
              <a:rPr lang="de-DE" sz="1100" dirty="0">
                <a:latin typeface="Optima" panose="02000503060000020004" pitchFamily="2" charset="0"/>
              </a:rPr>
              <a:t>Abbildung 9: </a:t>
            </a:r>
            <a:r>
              <a:rPr lang="de-DE" sz="1100" dirty="0">
                <a:latin typeface="Optima" panose="02000503060000020004" pitchFamily="2" charset="0"/>
                <a:hlinkClick r:id="rId14"/>
              </a:rPr>
              <a:t>https://de.windfinder.com/weatherforecast/kiel_leuchtturm</a:t>
            </a:r>
            <a:r>
              <a:rPr lang="de-DE" sz="1100" dirty="0">
                <a:latin typeface="Optima" panose="02000503060000020004" pitchFamily="2" charset="0"/>
              </a:rPr>
              <a:t> (24.12.17; 18:27)</a:t>
            </a:r>
          </a:p>
          <a:p>
            <a:r>
              <a:rPr lang="de-DE" sz="1100" dirty="0">
                <a:latin typeface="Optima" panose="02000503060000020004" pitchFamily="2" charset="0"/>
              </a:rPr>
              <a:t>Abbildung 10: </a:t>
            </a:r>
            <a:r>
              <a:rPr lang="de-DE" sz="1100" dirty="0">
                <a:latin typeface="Optima" panose="02000503060000020004" pitchFamily="2" charset="0"/>
                <a:hlinkClick r:id="rId4"/>
              </a:rPr>
              <a:t>https://www.tu-braunschweig.de/Medien-DB/hyku/lehre/musterloesung_kueste_i_ws14-15.pdf</a:t>
            </a:r>
            <a:r>
              <a:rPr lang="de-DE" sz="1100" dirty="0">
                <a:latin typeface="Optima" panose="02000503060000020004" pitchFamily="2" charset="0"/>
              </a:rPr>
              <a:t> , Seite 8 (23.12.17; 12:30)</a:t>
            </a:r>
          </a:p>
          <a:p>
            <a:r>
              <a:rPr lang="de-DE" sz="1100" dirty="0">
                <a:latin typeface="Optima" panose="02000503060000020004" pitchFamily="2" charset="0"/>
              </a:rPr>
              <a:t>Abbildung 11: </a:t>
            </a:r>
            <a:r>
              <a:rPr lang="de-DE" sz="1100" dirty="0">
                <a:latin typeface="Optima" panose="02000503060000020004" pitchFamily="2" charset="0"/>
                <a:hlinkClick r:id="rId14"/>
              </a:rPr>
              <a:t>https://de.windfinder.com/weatherforecast/kiel_leuchtturm</a:t>
            </a:r>
            <a:r>
              <a:rPr lang="de-DE" sz="1100" dirty="0">
                <a:latin typeface="Optima" panose="02000503060000020004" pitchFamily="2" charset="0"/>
              </a:rPr>
              <a:t> (24.12.17; 14:23)</a:t>
            </a:r>
          </a:p>
          <a:p>
            <a:r>
              <a:rPr lang="de-DE" sz="1100" dirty="0">
                <a:latin typeface="Optima" panose="02000503060000020004" pitchFamily="2" charset="0"/>
              </a:rPr>
              <a:t>	</a:t>
            </a:r>
            <a:r>
              <a:rPr lang="de-DE" sz="1100" dirty="0">
                <a:latin typeface="Optima" panose="02000503060000020004" pitchFamily="2" charset="0"/>
                <a:hlinkClick r:id="rId4"/>
              </a:rPr>
              <a:t>https://www.tu-braunschweig.de/Medien-DB/hyku/lehre/musterloesung_kueste_i_ws14-15.pdf</a:t>
            </a:r>
            <a:r>
              <a:rPr lang="de-DE" sz="1100" dirty="0">
                <a:latin typeface="Optima" panose="02000503060000020004" pitchFamily="2" charset="0"/>
              </a:rPr>
              <a:t> , Seite 8 (23.12.17; 12:30)</a:t>
            </a:r>
          </a:p>
          <a:p>
            <a:r>
              <a:rPr lang="de-DE" sz="1100" dirty="0">
                <a:latin typeface="Optima" panose="02000503060000020004" pitchFamily="2" charset="0"/>
              </a:rPr>
              <a:t>Abbildung 12: </a:t>
            </a:r>
            <a:r>
              <a:rPr lang="de-DE" sz="1100" dirty="0">
                <a:latin typeface="Optima" panose="02000503060000020004" pitchFamily="2" charset="0"/>
                <a:hlinkClick r:id="rId9"/>
              </a:rPr>
              <a:t>https://static8.depositphotos.com/1025592/829/v/950/depositphotos_8298154-stock-illustration-kitesurfer-silhouette.jpg</a:t>
            </a:r>
            <a:r>
              <a:rPr lang="de-DE" sz="1100" dirty="0">
                <a:latin typeface="Optima" panose="02000503060000020004" pitchFamily="2" charset="0"/>
              </a:rPr>
              <a:t> (25.12.17; 14:08)</a:t>
            </a:r>
          </a:p>
        </p:txBody>
      </p:sp>
    </p:spTree>
    <p:extLst>
      <p:ext uri="{BB962C8B-B14F-4D97-AF65-F5344CB8AC3E}">
        <p14:creationId xmlns:p14="http://schemas.microsoft.com/office/powerpoint/2010/main" val="1584985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Vielen Dank!</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a:xfrm>
            <a:off x="838200" y="6356350"/>
            <a:ext cx="2743200" cy="363600"/>
          </a:xfrm>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62</a:t>
            </a:fld>
            <a:endParaRPr lang="de-DE"/>
          </a:p>
        </p:txBody>
      </p:sp>
      <p:sp>
        <p:nvSpPr>
          <p:cNvPr id="11" name="Inhaltsplatzhalter 7">
            <a:extLst>
              <a:ext uri="{FF2B5EF4-FFF2-40B4-BE49-F238E27FC236}">
                <a16:creationId xmlns:a16="http://schemas.microsoft.com/office/drawing/2014/main" id="{7E68DC34-09AA-4E4E-A41C-68A35ADAD254}"/>
              </a:ext>
            </a:extLst>
          </p:cNvPr>
          <p:cNvSpPr txBox="1">
            <a:spLocks/>
          </p:cNvSpPr>
          <p:nvPr/>
        </p:nvSpPr>
        <p:spPr>
          <a:xfrm>
            <a:off x="2840746" y="2742303"/>
            <a:ext cx="6510508" cy="2206767"/>
          </a:xfrm>
          <a:prstGeom prst="rect">
            <a:avLst/>
          </a:prstGeom>
        </p:spPr>
        <p:txBody>
          <a:bodyPr/>
          <a:lstStyle>
            <a:lvl1pPr marL="268288" indent="-268288" algn="l" defTabSz="914400" rtl="0" eaLnBrk="1" latinLnBrk="0" hangingPunct="1">
              <a:spcBef>
                <a:spcPts val="0"/>
              </a:spcBef>
              <a:spcAft>
                <a:spcPts val="600"/>
              </a:spcAft>
              <a:buClr>
                <a:schemeClr val="accent6"/>
              </a:buClr>
              <a:buFont typeface="Wingdings" pitchFamily="2" charset="2"/>
              <a:buChar char="§"/>
              <a:defRPr sz="2000" kern="1200">
                <a:solidFill>
                  <a:schemeClr val="tx1"/>
                </a:solidFill>
                <a:latin typeface="Optima"/>
                <a:ea typeface="+mn-ea"/>
                <a:cs typeface="+mn-cs"/>
              </a:defRPr>
            </a:lvl1pPr>
            <a:lvl2pPr marL="539750" indent="-273050" algn="l" defTabSz="914400" rtl="0" eaLnBrk="1" latinLnBrk="0" hangingPunct="1">
              <a:spcBef>
                <a:spcPts val="0"/>
              </a:spcBef>
              <a:spcAft>
                <a:spcPts val="600"/>
              </a:spcAft>
              <a:buClr>
                <a:schemeClr val="accent2"/>
              </a:buClr>
              <a:buFont typeface="Symbol" panose="05050102010706020507" pitchFamily="18" charset="2"/>
              <a:buChar char="-"/>
              <a:defRPr sz="1800" i="0" kern="1200" baseline="0">
                <a:solidFill>
                  <a:schemeClr val="accent2"/>
                </a:solidFill>
                <a:latin typeface="Optima"/>
                <a:ea typeface="+mn-ea"/>
                <a:cs typeface="+mn-cs"/>
              </a:defRPr>
            </a:lvl2pPr>
            <a:lvl3pPr marL="719138" indent="-179388" algn="l" defTabSz="914400" rtl="0" eaLnBrk="1" latinLnBrk="0" hangingPunct="1">
              <a:spcBef>
                <a:spcPts val="0"/>
              </a:spcBef>
              <a:spcAft>
                <a:spcPts val="600"/>
              </a:spcAft>
              <a:buClrTx/>
              <a:buSzPct val="100000"/>
              <a:buFont typeface="Wingdings" pitchFamily="2" charset="2"/>
              <a:buChar char="§"/>
              <a:defRPr sz="1600" i="0" kern="1200">
                <a:solidFill>
                  <a:schemeClr val="tx1"/>
                </a:solidFill>
                <a:latin typeface="Optima"/>
                <a:ea typeface="+mn-ea"/>
                <a:cs typeface="+mn-cs"/>
              </a:defRPr>
            </a:lvl3pPr>
            <a:lvl4pPr marL="720000" indent="-180000" algn="l" defTabSz="914400" rtl="0" eaLnBrk="1" latinLnBrk="0" hangingPunct="1">
              <a:spcBef>
                <a:spcPts val="0"/>
              </a:spcBef>
              <a:spcAft>
                <a:spcPts val="600"/>
              </a:spcAft>
              <a:buClr>
                <a:schemeClr val="accent6"/>
              </a:buClr>
              <a:buSzPct val="100000"/>
              <a:buFont typeface="Wingdings" pitchFamily="2" charset="2"/>
              <a:buChar char="§"/>
              <a:defRPr sz="1400" i="0" kern="1200">
                <a:solidFill>
                  <a:schemeClr val="tx1"/>
                </a:solidFill>
                <a:latin typeface="Optima"/>
                <a:ea typeface="+mn-ea"/>
                <a:cs typeface="+mn-cs"/>
              </a:defRPr>
            </a:lvl4pPr>
            <a:lvl5pPr marL="900000" indent="-180000" algn="l" defTabSz="914400" rtl="0" eaLnBrk="1" latinLnBrk="0" hangingPunct="1">
              <a:spcBef>
                <a:spcPts val="0"/>
              </a:spcBef>
              <a:spcAft>
                <a:spcPts val="600"/>
              </a:spcAft>
              <a:buClr>
                <a:schemeClr val="accent6"/>
              </a:buClr>
              <a:buSzPct val="100000"/>
              <a:buFont typeface="Wingdings" pitchFamily="2" charset="2"/>
              <a:buChar char="§"/>
              <a:defRPr sz="1400" i="0" kern="1200">
                <a:solidFill>
                  <a:schemeClr val="tx1"/>
                </a:solidFill>
                <a:latin typeface="Optima"/>
                <a:ea typeface="+mn-ea"/>
                <a:cs typeface="+mn-cs"/>
              </a:defRPr>
            </a:lvl5pPr>
            <a:lvl6pPr marL="1076325"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6pPr>
            <a:lvl7pPr marL="1257300"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7pPr>
            <a:lvl8pPr marL="1438275"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8pPr>
            <a:lvl9pPr marL="1619250"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9pPr>
          </a:lstStyle>
          <a:p>
            <a:pPr marL="266700" lvl="1" indent="0" algn="ctr">
              <a:buNone/>
            </a:pPr>
            <a:r>
              <a:rPr lang="de-DE" sz="4000" b="1" dirty="0">
                <a:solidFill>
                  <a:schemeClr val="accent1"/>
                </a:solidFill>
              </a:rPr>
              <a:t>Vielen Dank</a:t>
            </a:r>
          </a:p>
          <a:p>
            <a:pPr marL="266700" lvl="1" indent="0" algn="ctr">
              <a:buNone/>
            </a:pPr>
            <a:r>
              <a:rPr lang="de-DE" sz="4000" b="1" dirty="0">
                <a:solidFill>
                  <a:schemeClr val="accent1"/>
                </a:solidFill>
              </a:rPr>
              <a:t> für eure Aufmerksamkeit!</a:t>
            </a:r>
            <a:endParaRPr lang="de-DE" sz="3600" b="1" dirty="0">
              <a:solidFill>
                <a:schemeClr val="accent1"/>
              </a:solidFill>
            </a:endParaRPr>
          </a:p>
          <a:p>
            <a:pPr algn="ctr"/>
            <a:endParaRPr lang="de-DE" dirty="0"/>
          </a:p>
          <a:p>
            <a:pPr marL="266700" lvl="1" indent="0" algn="ctr">
              <a:buFont typeface="Symbol" panose="05050102010706020507" pitchFamily="18" charset="2"/>
              <a:buNone/>
            </a:pPr>
            <a:endParaRPr lang="de-DE" sz="2400" dirty="0"/>
          </a:p>
          <a:p>
            <a:pPr marL="539750" lvl="2" indent="0" algn="ctr">
              <a:buFont typeface="Wingdings" pitchFamily="2" charset="2"/>
              <a:buNone/>
            </a:pPr>
            <a:endParaRPr lang="de-DE" sz="2000" dirty="0"/>
          </a:p>
          <a:p>
            <a:pPr marL="539750" lvl="2" indent="0" algn="ctr">
              <a:buFont typeface="Wingdings" pitchFamily="2" charset="2"/>
              <a:buNone/>
            </a:pPr>
            <a:endParaRPr lang="de-DE" sz="2000" dirty="0"/>
          </a:p>
        </p:txBody>
      </p:sp>
      <p:sp>
        <p:nvSpPr>
          <p:cNvPr id="6" name="Textfeld 5">
            <a:extLst>
              <a:ext uri="{FF2B5EF4-FFF2-40B4-BE49-F238E27FC236}">
                <a16:creationId xmlns:a16="http://schemas.microsoft.com/office/drawing/2014/main" id="{AA0C0204-1A5E-7242-B91B-060762C61F55}"/>
              </a:ext>
            </a:extLst>
          </p:cNvPr>
          <p:cNvSpPr txBox="1"/>
          <p:nvPr/>
        </p:nvSpPr>
        <p:spPr>
          <a:xfrm>
            <a:off x="1078937" y="4949070"/>
            <a:ext cx="2176040" cy="369332"/>
          </a:xfrm>
          <a:prstGeom prst="rect">
            <a:avLst/>
          </a:prstGeom>
          <a:noFill/>
        </p:spPr>
        <p:txBody>
          <a:bodyPr wrap="square" rtlCol="0">
            <a:spAutoFit/>
          </a:bodyPr>
          <a:lstStyle/>
          <a:p>
            <a:r>
              <a:rPr lang="de-DE" dirty="0"/>
              <a:t>Robert Hennings</a:t>
            </a:r>
          </a:p>
        </p:txBody>
      </p:sp>
      <p:cxnSp>
        <p:nvCxnSpPr>
          <p:cNvPr id="12" name="Gerade Verbindung 11">
            <a:extLst>
              <a:ext uri="{FF2B5EF4-FFF2-40B4-BE49-F238E27FC236}">
                <a16:creationId xmlns:a16="http://schemas.microsoft.com/office/drawing/2014/main" id="{D3CCE463-48DD-C741-A328-31463EDB602A}"/>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02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7</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42253F0B-B5A2-194C-1C62-DE1859B6F41A}"/>
              </a:ext>
            </a:extLst>
          </p:cNvPr>
          <p:cNvPicPr>
            <a:picLocks noChangeAspect="1" noChangeArrowheads="1"/>
          </p:cNvPicPr>
          <p:nvPr/>
        </p:nvPicPr>
        <p:blipFill>
          <a:blip r:embed="rId4" cstate="print"/>
          <a:srcRect/>
          <a:stretch>
            <a:fillRect/>
          </a:stretch>
        </p:blipFill>
        <p:spPr bwMode="auto">
          <a:xfrm>
            <a:off x="2325308" y="1363266"/>
            <a:ext cx="6473348" cy="4357464"/>
          </a:xfrm>
          <a:prstGeom prst="rect">
            <a:avLst/>
          </a:prstGeom>
          <a:noFill/>
          <a:ln w="9525">
            <a:noFill/>
            <a:miter lim="800000"/>
            <a:headEnd/>
            <a:tailEnd/>
          </a:ln>
        </p:spPr>
      </p:pic>
      <p:sp>
        <p:nvSpPr>
          <p:cNvPr id="16" name="Textfeld 15">
            <a:extLst>
              <a:ext uri="{FF2B5EF4-FFF2-40B4-BE49-F238E27FC236}">
                <a16:creationId xmlns:a16="http://schemas.microsoft.com/office/drawing/2014/main" id="{44C46BA4-3046-EFDF-5060-90D86101434B}"/>
              </a:ext>
            </a:extLst>
          </p:cNvPr>
          <p:cNvSpPr txBox="1"/>
          <p:nvPr/>
        </p:nvSpPr>
        <p:spPr>
          <a:xfrm>
            <a:off x="2943902" y="5869583"/>
            <a:ext cx="5472608" cy="461665"/>
          </a:xfrm>
          <a:prstGeom prst="rect">
            <a:avLst/>
          </a:prstGeom>
          <a:noFill/>
        </p:spPr>
        <p:txBody>
          <a:bodyPr wrap="square" rtlCol="0">
            <a:spAutoFit/>
          </a:bodyPr>
          <a:lstStyle/>
          <a:p>
            <a:r>
              <a:rPr lang="de-DE" sz="2400" dirty="0">
                <a:latin typeface="Optima" panose="02000503060000020004" pitchFamily="2" charset="0"/>
              </a:rPr>
              <a:t>Soweit keine Hindernisse zu erkennen.</a:t>
            </a:r>
          </a:p>
        </p:txBody>
      </p:sp>
      <p:sp>
        <p:nvSpPr>
          <p:cNvPr id="17" name="Textfeld 16">
            <a:extLst>
              <a:ext uri="{FF2B5EF4-FFF2-40B4-BE49-F238E27FC236}">
                <a16:creationId xmlns:a16="http://schemas.microsoft.com/office/drawing/2014/main" id="{86046E45-F8E5-5B04-1F11-0E74AEA58D28}"/>
              </a:ext>
            </a:extLst>
          </p:cNvPr>
          <p:cNvSpPr txBox="1"/>
          <p:nvPr/>
        </p:nvSpPr>
        <p:spPr>
          <a:xfrm>
            <a:off x="2273896" y="5720730"/>
            <a:ext cx="6336704" cy="230832"/>
          </a:xfrm>
          <a:prstGeom prst="rect">
            <a:avLst/>
          </a:prstGeom>
          <a:noFill/>
        </p:spPr>
        <p:txBody>
          <a:bodyPr wrap="square" rtlCol="0">
            <a:spAutoFit/>
          </a:bodyPr>
          <a:lstStyle/>
          <a:p>
            <a:r>
              <a:rPr lang="de-DE" sz="900" dirty="0">
                <a:latin typeface="Optima" panose="02000503060000020004" pitchFamily="2" charset="0"/>
              </a:rPr>
              <a:t>Abbildung 5</a:t>
            </a:r>
          </a:p>
        </p:txBody>
      </p:sp>
    </p:spTree>
    <p:extLst>
      <p:ext uri="{BB962C8B-B14F-4D97-AF65-F5344CB8AC3E}">
        <p14:creationId xmlns:p14="http://schemas.microsoft.com/office/powerpoint/2010/main" val="4118332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8</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Grafik 10" descr="Ähnliches Foto">
            <a:extLst>
              <a:ext uri="{FF2B5EF4-FFF2-40B4-BE49-F238E27FC236}">
                <a16:creationId xmlns:a16="http://schemas.microsoft.com/office/drawing/2014/main" id="{E7850D38-EBE9-6A91-F404-1C3D02C99FA7}"/>
              </a:ext>
            </a:extLst>
          </p:cNvPr>
          <p:cNvPicPr/>
          <p:nvPr/>
        </p:nvPicPr>
        <p:blipFill>
          <a:blip r:embed="rId4" cstate="print"/>
          <a:srcRect/>
          <a:stretch>
            <a:fillRect/>
          </a:stretch>
        </p:blipFill>
        <p:spPr bwMode="auto">
          <a:xfrm>
            <a:off x="2643277" y="1448603"/>
            <a:ext cx="5745174" cy="4027290"/>
          </a:xfrm>
          <a:prstGeom prst="rect">
            <a:avLst/>
          </a:prstGeom>
          <a:noFill/>
          <a:ln w="9525">
            <a:noFill/>
            <a:miter lim="800000"/>
            <a:headEnd/>
            <a:tailEnd/>
          </a:ln>
        </p:spPr>
      </p:pic>
      <p:sp>
        <p:nvSpPr>
          <p:cNvPr id="12" name="Pfeil nach unten 11">
            <a:extLst>
              <a:ext uri="{FF2B5EF4-FFF2-40B4-BE49-F238E27FC236}">
                <a16:creationId xmlns:a16="http://schemas.microsoft.com/office/drawing/2014/main" id="{E6C6B449-540A-026A-32DE-D97637CF48AE}"/>
              </a:ext>
            </a:extLst>
          </p:cNvPr>
          <p:cNvSpPr/>
          <p:nvPr/>
        </p:nvSpPr>
        <p:spPr>
          <a:xfrm rot="16200000" flipV="1">
            <a:off x="6493310" y="2208615"/>
            <a:ext cx="326223" cy="234880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4490EB37-CAC8-C75F-8712-62BE97E2C76B}"/>
              </a:ext>
            </a:extLst>
          </p:cNvPr>
          <p:cNvSpPr txBox="1"/>
          <p:nvPr/>
        </p:nvSpPr>
        <p:spPr>
          <a:xfrm>
            <a:off x="7066196" y="3508812"/>
            <a:ext cx="1063766" cy="369332"/>
          </a:xfrm>
          <a:prstGeom prst="rect">
            <a:avLst/>
          </a:prstGeom>
          <a:solidFill>
            <a:schemeClr val="bg1"/>
          </a:solidFill>
        </p:spPr>
        <p:txBody>
          <a:bodyPr wrap="square" rtlCol="0">
            <a:spAutoFit/>
          </a:bodyPr>
          <a:lstStyle/>
          <a:p>
            <a:pPr algn="ctr"/>
            <a:r>
              <a:rPr lang="de-DE" dirty="0"/>
              <a:t>Standort</a:t>
            </a:r>
          </a:p>
        </p:txBody>
      </p:sp>
      <p:sp>
        <p:nvSpPr>
          <p:cNvPr id="14" name="Textfeld 13">
            <a:extLst>
              <a:ext uri="{FF2B5EF4-FFF2-40B4-BE49-F238E27FC236}">
                <a16:creationId xmlns:a16="http://schemas.microsoft.com/office/drawing/2014/main" id="{C4DB14EE-E880-BE2F-47A9-B2A9052E407D}"/>
              </a:ext>
            </a:extLst>
          </p:cNvPr>
          <p:cNvSpPr txBox="1"/>
          <p:nvPr/>
        </p:nvSpPr>
        <p:spPr>
          <a:xfrm>
            <a:off x="2822545" y="5653868"/>
            <a:ext cx="6840760" cy="1077218"/>
          </a:xfrm>
          <a:prstGeom prst="rect">
            <a:avLst/>
          </a:prstGeom>
          <a:noFill/>
        </p:spPr>
        <p:txBody>
          <a:bodyPr wrap="square" rtlCol="0">
            <a:spAutoFit/>
          </a:bodyPr>
          <a:lstStyle/>
          <a:p>
            <a:r>
              <a:rPr lang="de-DE" sz="1600" b="1" u="sng" dirty="0">
                <a:latin typeface="Optima" panose="02000503060000020004" pitchFamily="2" charset="0"/>
              </a:rPr>
              <a:t>Gegebene Daten: </a:t>
            </a:r>
            <a:r>
              <a:rPr lang="de-DE" sz="1600" dirty="0">
                <a:latin typeface="Optima" panose="02000503060000020004" pitchFamily="2" charset="0"/>
              </a:rPr>
              <a:t>(Samstag, 23.12.17)</a:t>
            </a:r>
          </a:p>
          <a:p>
            <a:r>
              <a:rPr lang="de-DE" sz="1600" dirty="0">
                <a:latin typeface="Optima" panose="02000503060000020004" pitchFamily="2" charset="0"/>
              </a:rPr>
              <a:t>Windgeschwindigkeit von 11 m/s, Südostwind</a:t>
            </a:r>
          </a:p>
          <a:p>
            <a:r>
              <a:rPr lang="de-DE" sz="1600" dirty="0">
                <a:latin typeface="Optima" panose="02000503060000020004" pitchFamily="2" charset="0"/>
              </a:rPr>
              <a:t>Einwirkzeit der Windgeschwindigkeit von 1h und 20 min</a:t>
            </a:r>
          </a:p>
          <a:p>
            <a:endParaRPr lang="de-DE" sz="1600" dirty="0">
              <a:latin typeface="Optima" panose="02000503060000020004" pitchFamily="2" charset="0"/>
            </a:endParaRPr>
          </a:p>
        </p:txBody>
      </p:sp>
      <p:sp>
        <p:nvSpPr>
          <p:cNvPr id="17" name="Textfeld 16">
            <a:extLst>
              <a:ext uri="{FF2B5EF4-FFF2-40B4-BE49-F238E27FC236}">
                <a16:creationId xmlns:a16="http://schemas.microsoft.com/office/drawing/2014/main" id="{A0D870C7-6375-46E7-E417-3F662CC9FBB5}"/>
              </a:ext>
            </a:extLst>
          </p:cNvPr>
          <p:cNvSpPr txBox="1"/>
          <p:nvPr/>
        </p:nvSpPr>
        <p:spPr>
          <a:xfrm>
            <a:off x="2575252" y="5481301"/>
            <a:ext cx="6336704" cy="230832"/>
          </a:xfrm>
          <a:prstGeom prst="rect">
            <a:avLst/>
          </a:prstGeom>
          <a:noFill/>
        </p:spPr>
        <p:txBody>
          <a:bodyPr wrap="square" rtlCol="0">
            <a:spAutoFit/>
          </a:bodyPr>
          <a:lstStyle/>
          <a:p>
            <a:r>
              <a:rPr lang="de-DE" sz="900" dirty="0">
                <a:latin typeface="Optima" panose="02000503060000020004" pitchFamily="2" charset="0"/>
              </a:rPr>
              <a:t>Abbildung 6</a:t>
            </a:r>
            <a:endParaRPr lang="de-DE" dirty="0">
              <a:latin typeface="Optima" panose="02000503060000020004" pitchFamily="2" charset="0"/>
            </a:endParaRPr>
          </a:p>
        </p:txBody>
      </p:sp>
    </p:spTree>
    <p:extLst>
      <p:ext uri="{BB962C8B-B14F-4D97-AF65-F5344CB8AC3E}">
        <p14:creationId xmlns:p14="http://schemas.microsoft.com/office/powerpoint/2010/main" val="33086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Physikalischer Teil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latin typeface="Optima" panose="02000503060000020004" pitchFamily="2" charset="0"/>
              </a:rPr>
              <a:t>Beispielstandort Laboe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9</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856550E-013F-2BB2-9281-FF2CB4B03741}"/>
              </a:ext>
            </a:extLst>
          </p:cNvPr>
          <p:cNvSpPr txBox="1"/>
          <p:nvPr/>
        </p:nvSpPr>
        <p:spPr>
          <a:xfrm>
            <a:off x="1626782" y="1637655"/>
            <a:ext cx="6876256" cy="1508105"/>
          </a:xfrm>
          <a:prstGeom prst="rect">
            <a:avLst/>
          </a:prstGeom>
          <a:noFill/>
          <a:ln>
            <a:solidFill>
              <a:schemeClr val="accent1"/>
            </a:solidFill>
          </a:ln>
        </p:spPr>
        <p:txBody>
          <a:bodyPr wrap="square" rtlCol="0">
            <a:spAutoFit/>
          </a:bodyPr>
          <a:lstStyle/>
          <a:p>
            <a:r>
              <a:rPr lang="de-DE" b="1" u="sng" dirty="0">
                <a:latin typeface="Optima" panose="02000503060000020004" pitchFamily="2" charset="0"/>
              </a:rPr>
              <a:t>Gegebene Daten: </a:t>
            </a:r>
            <a:r>
              <a:rPr lang="de-DE" dirty="0">
                <a:latin typeface="Optima" panose="02000503060000020004" pitchFamily="2" charset="0"/>
              </a:rPr>
              <a:t>(Samstag, 23.12.17)</a:t>
            </a:r>
          </a:p>
          <a:p>
            <a:r>
              <a:rPr lang="de-DE" dirty="0">
                <a:latin typeface="Optima" panose="02000503060000020004" pitchFamily="2" charset="0"/>
              </a:rPr>
              <a:t> Windgeschwindigkeit von </a:t>
            </a:r>
            <a:r>
              <a:rPr lang="de-DE" sz="2800" dirty="0">
                <a:latin typeface="Optima" panose="02000503060000020004" pitchFamily="2" charset="0"/>
              </a:rPr>
              <a:t>11 m/s</a:t>
            </a:r>
            <a:r>
              <a:rPr lang="de-DE" dirty="0">
                <a:latin typeface="Optima" panose="02000503060000020004" pitchFamily="2" charset="0"/>
              </a:rPr>
              <a:t>, Südostwind</a:t>
            </a:r>
          </a:p>
          <a:p>
            <a:r>
              <a:rPr lang="de-DE" dirty="0">
                <a:latin typeface="Optima" panose="02000503060000020004" pitchFamily="2" charset="0"/>
              </a:rPr>
              <a:t>Einwirkzeit der Windgeschwindigkeit von </a:t>
            </a:r>
            <a:r>
              <a:rPr lang="de-DE" sz="2800" dirty="0">
                <a:latin typeface="Optima" panose="02000503060000020004" pitchFamily="2" charset="0"/>
              </a:rPr>
              <a:t>1h und 20 min</a:t>
            </a:r>
          </a:p>
          <a:p>
            <a:endParaRPr lang="de-DE" dirty="0">
              <a:latin typeface="Optima" panose="02000503060000020004" pitchFamily="2" charset="0"/>
            </a:endParaRPr>
          </a:p>
        </p:txBody>
      </p:sp>
      <p:sp>
        <p:nvSpPr>
          <p:cNvPr id="16" name="Textfeld 15">
            <a:extLst>
              <a:ext uri="{FF2B5EF4-FFF2-40B4-BE49-F238E27FC236}">
                <a16:creationId xmlns:a16="http://schemas.microsoft.com/office/drawing/2014/main" id="{4320FC29-372B-FD20-52C3-1B573274EFD6}"/>
              </a:ext>
            </a:extLst>
          </p:cNvPr>
          <p:cNvSpPr txBox="1"/>
          <p:nvPr/>
        </p:nvSpPr>
        <p:spPr>
          <a:xfrm>
            <a:off x="1626782" y="3329106"/>
            <a:ext cx="6048672" cy="1754326"/>
          </a:xfrm>
          <a:prstGeom prst="rect">
            <a:avLst/>
          </a:prstGeom>
          <a:noFill/>
          <a:ln>
            <a:solidFill>
              <a:schemeClr val="accent1"/>
            </a:solidFill>
          </a:ln>
        </p:spPr>
        <p:txBody>
          <a:bodyPr wrap="square" rtlCol="0">
            <a:spAutoFit/>
          </a:bodyPr>
          <a:lstStyle/>
          <a:p>
            <a:r>
              <a:rPr lang="de-DE" b="1" u="sng">
                <a:latin typeface="Optima" panose="02000503060000020004" pitchFamily="2" charset="0"/>
              </a:rPr>
              <a:t>Gesuchte Daten: </a:t>
            </a:r>
            <a:endParaRPr lang="de-DE">
              <a:latin typeface="Optima" panose="02000503060000020004" pitchFamily="2" charset="0"/>
            </a:endParaRPr>
          </a:p>
          <a:p>
            <a:r>
              <a:rPr lang="de-DE">
                <a:latin typeface="Optima" panose="02000503060000020004" pitchFamily="2" charset="0"/>
              </a:rPr>
              <a:t> </a:t>
            </a:r>
            <a:r>
              <a:rPr lang="de-DE" sz="2400">
                <a:latin typeface="Optima" panose="02000503060000020004" pitchFamily="2" charset="0"/>
              </a:rPr>
              <a:t>Wellenhöhe</a:t>
            </a:r>
          </a:p>
          <a:p>
            <a:r>
              <a:rPr lang="de-DE" sz="2400">
                <a:latin typeface="Optima" panose="02000503060000020004" pitchFamily="2" charset="0"/>
              </a:rPr>
              <a:t>Wellenperiode</a:t>
            </a:r>
          </a:p>
          <a:p>
            <a:r>
              <a:rPr lang="de-DE" sz="2400" err="1">
                <a:latin typeface="Optima" panose="02000503060000020004" pitchFamily="2" charset="0"/>
              </a:rPr>
              <a:t>Fetchlänge</a:t>
            </a:r>
            <a:r>
              <a:rPr lang="de-DE" sz="2400">
                <a:latin typeface="Optima" panose="02000503060000020004" pitchFamily="2" charset="0"/>
              </a:rPr>
              <a:t>  F (im Tiefwasser)</a:t>
            </a:r>
          </a:p>
          <a:p>
            <a:endParaRPr lang="de-DE">
              <a:latin typeface="Optima" panose="02000503060000020004" pitchFamily="2" charset="0"/>
            </a:endParaRPr>
          </a:p>
        </p:txBody>
      </p:sp>
    </p:spTree>
    <p:extLst>
      <p:ext uri="{BB962C8B-B14F-4D97-AF65-F5344CB8AC3E}">
        <p14:creationId xmlns:p14="http://schemas.microsoft.com/office/powerpoint/2010/main" val="11533540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2225</Words>
  <Application>Microsoft Macintosh PowerPoint</Application>
  <PresentationFormat>Breitbild</PresentationFormat>
  <Paragraphs>547</Paragraphs>
  <Slides>62</Slides>
  <Notes>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62</vt:i4>
      </vt:variant>
    </vt:vector>
  </HeadingPairs>
  <TitlesOfParts>
    <vt:vector size="69" baseType="lpstr">
      <vt:lpstr>Arial</vt:lpstr>
      <vt:lpstr>Calibri</vt:lpstr>
      <vt:lpstr>Calibri Light</vt:lpstr>
      <vt:lpstr>Optima</vt:lpstr>
      <vt:lpstr>Symbol</vt:lpstr>
      <vt:lpstr>Wingdings</vt:lpstr>
      <vt:lpstr>Office</vt:lpstr>
      <vt:lpstr>PowerPoint-Präsentation</vt:lpstr>
      <vt:lpstr>Agenda</vt:lpstr>
      <vt:lpstr>Agenda</vt:lpstr>
      <vt:lpstr>Übersicht Thema</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Physikalischer Teil</vt:lpstr>
      <vt:lpstr>Agenda</vt:lpstr>
      <vt:lpstr>Physikalischer Teil</vt:lpstr>
      <vt:lpstr>Physikalischer Teil</vt:lpstr>
      <vt:lpstr>PowerPoint-Präsentation</vt:lpstr>
      <vt:lpstr>PowerPoint-Präsentation</vt:lpstr>
      <vt:lpstr>PowerPoint-Präsentation</vt:lpstr>
      <vt:lpstr>PowerPoint-Präsentation</vt:lpstr>
      <vt:lpstr>PowerPoint-Präsentation</vt:lpstr>
      <vt:lpstr>PowerPoint-Präsentation</vt:lpstr>
      <vt:lpstr>Agenda</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Python Teil</vt:lpstr>
      <vt:lpstr>Agenda</vt:lpstr>
      <vt:lpstr>Python Teil</vt:lpstr>
      <vt:lpstr>Python Teil</vt:lpstr>
      <vt:lpstr>Python Teil</vt:lpstr>
      <vt:lpstr>Python Teil</vt:lpstr>
      <vt:lpstr>Python Teil</vt:lpstr>
      <vt:lpstr>Python Teil</vt:lpstr>
      <vt:lpstr>Python Teil</vt:lpstr>
      <vt:lpstr>Python Teil</vt:lpstr>
      <vt:lpstr>Python Teil</vt:lpstr>
      <vt:lpstr>Quellen</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Robert Hennings</dc:creator>
  <cp:lastModifiedBy>Robert Hennings</cp:lastModifiedBy>
  <cp:revision>82</cp:revision>
  <dcterms:created xsi:type="dcterms:W3CDTF">2021-01-25T16:07:48Z</dcterms:created>
  <dcterms:modified xsi:type="dcterms:W3CDTF">2022-07-01T14:43:14Z</dcterms:modified>
</cp:coreProperties>
</file>